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587" autoAdjust="0"/>
  </p:normalViewPr>
  <p:slideViewPr>
    <p:cSldViewPr>
      <p:cViewPr varScale="1">
        <p:scale>
          <a:sx n="74" d="100"/>
          <a:sy n="74" d="100"/>
        </p:scale>
        <p:origin x="-10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E5394-2D50-414E-9787-CE2A08286E2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7DFBD-B98F-44A8-A6B4-996A53003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7DFBD-B98F-44A8-A6B4-996A53003EC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6F9585-5D5A-4A6B-BB9A-6B66CEEFE211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8752E5-77A1-493D-9DE0-980D557C5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B%D0%B5%D0%BA%D1%82%D1%80%D0%BE%D0%B2%D0%BE%D0%B7_%D0%94%D0%AD1" TargetMode="External"/><Relationship Id="rId2" Type="http://schemas.openxmlformats.org/officeDocument/2006/relationships/hyperlink" Target="http://ru.wikipedia.org/w/index.php?title=%D0%A2%D0%B5%D0%BF%D0%BB%D0%BE%D0%B2%D0%BE%D0%B7_%D0%A2%D0%93%D0%9C6&amp;action=edit&amp;redlink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0%BD%D1%82%D1%80%D0%BE%D0%BB%D0%BB%D0%B5%D1%80_%D0%BC%D0%B0%D1%88%D0%B8%D0%BD%D0%B8%D1%81%D1%82%D0%B0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://ru.wikipedia.org/wiki/%D0%9A%D0%B0%D0%B1%D0%B8%D0%BD%D0%B0_%D0%BC%D0%B0%D1%88%D0%B8%D0%BD%D0%B8%D1%81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ru.wikipedia.org/wiki/%D0%A4%D0%B0%D0%B9%D0%BB:Tep70-p.jpg" TargetMode="External"/><Relationship Id="rId4" Type="http://schemas.openxmlformats.org/officeDocument/2006/relationships/hyperlink" Target="http://ru.wikipedia.org/wiki/%D0%9C%D0%B0%D1%88%D0%B8%D0%BD%D0%B8%D1%81%D1%82_%D0%BB%D0%BE%D0%BA%D0%BE%D0%BC%D0%BE%D1%82%D0%B8%D0%B2%D0%B0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2007_%D0%B3%D0%BE%D0%B4" TargetMode="External"/><Relationship Id="rId3" Type="http://schemas.openxmlformats.org/officeDocument/2006/relationships/hyperlink" Target="http://ru.wikipedia.org/wiki/14_%D0%B8%D1%8E%D0%BB%D1%8F" TargetMode="External"/><Relationship Id="rId7" Type="http://schemas.openxmlformats.org/officeDocument/2006/relationships/hyperlink" Target="http://ru.wikipedia.org/wiki/2006_%D0%B3%D0%BE%D0%B4" TargetMode="External"/><Relationship Id="rId12" Type="http://schemas.openxmlformats.org/officeDocument/2006/relationships/image" Target="../media/image12.jpeg"/><Relationship Id="rId2" Type="http://schemas.openxmlformats.org/officeDocument/2006/relationships/hyperlink" Target="http://ru.wikipedia.org/wiki/%D0%9F%D0%BE%D0%B5%D0%B7%D0%B4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ru.wikipedia.org/wiki/%D0%A3%D0%BB%D0%B0%D0%BD-%D0%A3%D0%B4%D1%8D" TargetMode="External"/><Relationship Id="rId11" Type="http://schemas.openxmlformats.org/officeDocument/2006/relationships/image" Target="../media/image11.jpeg"/><Relationship Id="rId5" Type="http://schemas.openxmlformats.org/officeDocument/2006/relationships/hyperlink" Target="http://ru.wikipedia.org/w/index.php?title=%D0%A0%D0%B5%D0%B3%D0%B8%D1%81%D1%82%D1%80_%D1%81%D0%B5%D1%80%D1%82%D0%B8%D1%84%D0%B8%D0%BA%D0%B0%D1%86%D0%B8%D0%B8_%D0%BD%D0%B0_%D1%84%D0%B5%D0%B4%D0%B5%D1%80%D0%B0%D0%BB%D1%8C%D0%BD%D0%BE%D0%BC_%D0%B6%D0%B5%D0%BB%D0%B5%D0%B7%D0%BD%D0%BE%D0%B4%D0%BE%D1%80%D0%BE%D0%B6%D0%BD%D0%BE%D0%BC_%D1%82%D1%80%D0%B0%D0%BD%D1%81%D0%BF%D0%BE%D1%80%D1%82%D0%B5&amp;action=edit&amp;redlink=1" TargetMode="External"/><Relationship Id="rId10" Type="http://schemas.openxmlformats.org/officeDocument/2006/relationships/hyperlink" Target="http://www.train-photo.ru/data/media/67/70-116.jpg" TargetMode="External"/><Relationship Id="rId4" Type="http://schemas.openxmlformats.org/officeDocument/2006/relationships/hyperlink" Target="http://ru.wikipedia.org/wiki/2004_%D0%B3%D0%BE%D0%B4" TargetMode="External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/index.php?title=%D0%9B%D0%BE%D0%BA%D0%BE%D0%BC%D0%BE%D1%82%D0%B8%D0%B2%D0%BD%D0%BE%D0%B5_%D0%B4%D0%B5%D0%BF%D0%BE_%D0%98%D0%B2%D0%B0%D0%BD%D0%BE%D0%B2%D0%BE&amp;action=edit&amp;redlink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TEP70-0417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E%D1%81%D1%81%D0%B8%D1%8F" TargetMode="External"/><Relationship Id="rId3" Type="http://schemas.openxmlformats.org/officeDocument/2006/relationships/hyperlink" Target="http://ru.wikipedia.org/wiki/%D0%94%D0%B2%D0%B8%D0%B3%D0%B0%D1%82%D0%B5%D0%BB%D1%8C_%D0%B2%D0%BD%D1%83%D1%82%D1%80%D0%B5%D0%BD%D0%BD%D0%B5%D0%B3%D0%BE_%D1%81%D0%B3%D0%BE%D1%80%D0%B0%D0%BD%D0%B8%D1%8F" TargetMode="External"/><Relationship Id="rId7" Type="http://schemas.openxmlformats.org/officeDocument/2006/relationships/hyperlink" Target="http://ru.wikipedia.org/wiki/%D0%A1%D0%A1%D0%A1%D0%A0" TargetMode="External"/><Relationship Id="rId2" Type="http://schemas.openxmlformats.org/officeDocument/2006/relationships/hyperlink" Target="http://ru.wikipedia.org/wiki/%D0%9A%D0%BE%D0%BB%D0%BE%D0%BC%D0%B5%D0%BD%D1%81%D0%BA%D0%B8%D0%B9_%D0%B7%D0%B0%D0%B2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5%D0%BF%D0%BB%D0%BE%D0%B2%D0%BE%D0%B7" TargetMode="External"/><Relationship Id="rId5" Type="http://schemas.openxmlformats.org/officeDocument/2006/relationships/hyperlink" Target="http://ru.wikipedia.org/wiki/%D0%9E%D1%81%D0%B5%D0%B2%D0%B0%D1%8F_%D1%84%D0%BE%D1%80%D0%BC%D1%83%D0%BB%D0%B0_%D1%82%D0%B5%D0%BF%D0%BB%D0%BE%D0%B2%D0%BE%D0%B7%D0%B0_%D0%B8_%D1%8D%D0%BB%D0%B5%D0%BA%D1%82%D1%80%D0%BE%D0%B2%D0%BE%D0%B7%D0%B0" TargetMode="External"/><Relationship Id="rId4" Type="http://schemas.openxmlformats.org/officeDocument/2006/relationships/hyperlink" Target="http://ru.wikipedia.org/wiki/%D0%A8%D0%B8%D1%80%D0%B8%D0%BD%D0%B0_%D0%BA%D0%BE%D0%BB%D0%B5%D0%B8" TargetMode="External"/><Relationship Id="rId9" Type="http://schemas.openxmlformats.org/officeDocument/2006/relationships/hyperlink" Target="http://ru.wikipedia.org/wiki/1973_%D0%B3%D0%BE%D0%B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73_%D0%B3%D0%BE%D0%B4" TargetMode="External"/><Relationship Id="rId13" Type="http://schemas.openxmlformats.org/officeDocument/2006/relationships/hyperlink" Target="http://ru.wikipedia.org/wiki/%D0%9B%D0%BE%D0%BA%D0%BE%D0%BC%D0%BE%D1%82%D0%B8%D0%B2%D0%BD%D0%BE%D0%B5_%D0%B4%D0%B5%D0%BF%D0%BE" TargetMode="External"/><Relationship Id="rId3" Type="http://schemas.openxmlformats.org/officeDocument/2006/relationships/hyperlink" Target="http://ru.wikipedia.org/wiki/1970-%D0%B5" TargetMode="External"/><Relationship Id="rId7" Type="http://schemas.openxmlformats.org/officeDocument/2006/relationships/hyperlink" Target="http://ru.wikipedia.org/wiki/%D0%9E%D0%BA%D1%82%D1%8F%D0%B1%D1%80%D1%8C%D1%81%D0%BA%D0%B0%D1%8F_%D0%B6%D0%B5%D0%BB%D0%B5%D0%B7%D0%BD%D0%B0%D1%8F_%D0%B4%D0%BE%D1%80%D0%BE%D0%B3%D0%B0" TargetMode="External"/><Relationship Id="rId12" Type="http://schemas.openxmlformats.org/officeDocument/2006/relationships/hyperlink" Target="http://ru.wikipedia.org/wiki/1978_%D0%B3%D0%BE%D0%B4_%D0%B2_%D0%B8%D1%81%D1%82%D0%BE%D1%80%D0%B8%D0%B8_%D0%B6%D0%B5%D0%BB%D0%B5%D0%B7%D0%BD%D0%BE%D0%B4%D0%BE%D1%80%D0%BE%D0%B6%D0%BD%D0%BE%D0%B3%D0%BE_%D1%82%D1%80%D0%B0%D0%BD%D1%81%D0%BF%D0%BE%D1%80%D1%82%D0%B0" TargetMode="External"/><Relationship Id="rId2" Type="http://schemas.openxmlformats.org/officeDocument/2006/relationships/hyperlink" Target="http://ru.wikipedia.org/wiki/%D0%9F%D0%BE%D0%B5%D0%B7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1%80%D0%B8%D0%B2%D0%BE%D0%BB%D0%B6%D1%81%D0%BA%D0%B0%D1%8F_%D0%B6%D0%B5%D0%BB%D0%B5%D0%B7%D0%BD%D0%B0%D1%8F_%D0%B4%D0%BE%D1%80%D0%BE%D0%B3%D0%B0" TargetMode="External"/><Relationship Id="rId11" Type="http://schemas.openxmlformats.org/officeDocument/2006/relationships/hyperlink" Target="http://ru.wikipedia.org/wiki/1977_%D0%B3%D0%BE%D0%B4_%D0%B2_%D0%B8%D1%81%D1%82%D0%BE%D1%80%D0%B8%D0%B8_%D0%B6%D0%B5%D0%BB%D0%B5%D0%B7%D0%BD%D0%BE%D0%B4%D0%BE%D1%80%D0%BE%D0%B6%D0%BD%D0%BE%D0%B3%D0%BE_%D1%82%D1%80%D0%B0%D0%BD%D1%81%D0%BF%D0%BE%D1%80%D1%82%D0%B0" TargetMode="External"/><Relationship Id="rId5" Type="http://schemas.openxmlformats.org/officeDocument/2006/relationships/hyperlink" Target="http://ru.wikipedia.org/wiki/%D0%A2%D0%B5%D0%BF%D0%BB%D0%BE%D0%B2%D0%BE%D0%B7_%D0%A2%D0%AD%D0%9F60" TargetMode="External"/><Relationship Id="rId15" Type="http://schemas.openxmlformats.org/officeDocument/2006/relationships/hyperlink" Target="http://ru.wikipedia.org/wiki/%D0%91%D0%B5%D0%BB%D0%BE%D1%80%D1%83%D1%81%D1%81%D0%BA%D0%B0%D1%8F_%D0%B6%D0%B5%D0%BB%D0%B5%D0%B7%D0%BD%D0%B0%D1%8F_%D0%B4%D0%BE%D1%80%D0%BE%D0%B3%D0%B0" TargetMode="External"/><Relationship Id="rId10" Type="http://schemas.openxmlformats.org/officeDocument/2006/relationships/hyperlink" Target="http://ru.wikipedia.org/wiki/1975_%D0%B3%D0%BE%D0%B4_%D0%B2_%D0%B8%D1%81%D1%82%D0%BE%D1%80%D0%B8%D0%B8_%D0%B6%D0%B5%D0%BB%D0%B5%D0%B7%D0%BD%D0%BE%D0%B4%D0%BE%D1%80%D0%BE%D0%B6%D0%BD%D0%BE%D0%B3%D0%BE_%D1%82%D1%80%D0%B0%D0%BD%D1%81%D0%BF%D0%BE%D1%80%D1%82%D0%B0" TargetMode="External"/><Relationship Id="rId4" Type="http://schemas.openxmlformats.org/officeDocument/2006/relationships/hyperlink" Target="http://ru.wikipedia.org/wiki/XX_%D0%B2%D0%B5%D0%BA" TargetMode="External"/><Relationship Id="rId9" Type="http://schemas.openxmlformats.org/officeDocument/2006/relationships/hyperlink" Target="http://ru.wikipedia.org/wiki/1974_%D0%B3%D0%BE%D0%B4_%D0%B2_%D0%B8%D1%81%D1%82%D0%BE%D1%80%D0%B8%D0%B8_%D0%B6%D0%B5%D0%BB%D0%B5%D0%B7%D0%BD%D0%BE%D0%B4%D0%BE%D1%80%D0%BE%D0%B6%D0%BD%D0%BE%D0%B3%D0%BE_%D1%82%D1%80%D0%B0%D0%BD%D1%81%D0%BF%D0%BE%D1%80%D1%82%D0%B0" TargetMode="External"/><Relationship Id="rId14" Type="http://schemas.openxmlformats.org/officeDocument/2006/relationships/hyperlink" Target="http://ru.wikipedia.org/w/index.php?title=%D0%9B%D0%BE%D0%BA%D0%BE%D0%BC%D0%BE%D1%82%D0%B8%D0%B2%D0%BD%D0%BE%D0%B5_%D0%B4%D0%B5%D0%BF%D0%BE_%D0%9E%D1%80%D1%88%D0%B0&amp;action=edit&amp;redlink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78_%D0%B3%D0%BE%D0%B4" TargetMode="External"/><Relationship Id="rId2" Type="http://schemas.openxmlformats.org/officeDocument/2006/relationships/hyperlink" Target="http://ru.wikipedia.org/wiki/%D0%9A%D0%BE%D0%BB%D1%91%D1%81%D0%BD%D0%B0%D1%8F_%D0%BF%D0%B0%D1%80%D0%B0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1%8F%D0%B3%D0%BE%D0%B2%D1%8B%D0%B9_%D1%8D%D0%BB%D0%B5%D0%BA%D1%82%D1%80%D0%BE%D0%B4%D0%B2%D0%B8%D0%B3%D0%B0%D1%82%D0%B5%D0%BB%D1%8C" TargetMode="External"/><Relationship Id="rId13" Type="http://schemas.openxmlformats.org/officeDocument/2006/relationships/hyperlink" Target="http://ru.wikipedia.org/wiki/%D0%9C%D0%B5%D1%82%D0%B5%D0%BB%D1%8C%D0%BD%D0%B8%D0%BA" TargetMode="External"/><Relationship Id="rId3" Type="http://schemas.openxmlformats.org/officeDocument/2006/relationships/hyperlink" Target="http://ru.wikipedia.org/wiki/%D0%A2%D0%BE%D0%BF%D0%BB%D0%B8%D0%B2%D0%BE" TargetMode="External"/><Relationship Id="rId7" Type="http://schemas.openxmlformats.org/officeDocument/2006/relationships/hyperlink" Target="http://ru.wikipedia.org/wiki/%D0%92%D1%8B%D0%BF%D1%80%D1%8F%D0%BC%D0%B8%D1%82%D0%B5%D0%BB%D1%8C" TargetMode="External"/><Relationship Id="rId12" Type="http://schemas.openxmlformats.org/officeDocument/2006/relationships/hyperlink" Target="http://ru.wikipedia.org/wiki/%D0%9A%D0%BE%D0%BB%D1%91%D1%81%D0%BD%D0%B0%D1%8F_%D0%BF%D0%B0%D1%80%D0%B0" TargetMode="External"/><Relationship Id="rId2" Type="http://schemas.openxmlformats.org/officeDocument/2006/relationships/hyperlink" Target="http://ru.wikipedia.org/wiki/%D0%94%D0%B8%D0%B7%D0%B5%D0%BB%D1%8C%D0%BD%D1%8B%D0%B9_%D0%B4%D0%B2%D0%B8%D0%B3%D0%B0%D1%82%D0%B5%D0%BB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hyperlink" Target="http://ru.wikipedia.org/wiki/%D0%A2%D0%BE%D0%BF%D0%BB%D0%B8%D0%B2%D0%BD%D1%8B%D0%B9_%D0%B1%D0%B0%D0%BA" TargetMode="External"/><Relationship Id="rId5" Type="http://schemas.openxmlformats.org/officeDocument/2006/relationships/hyperlink" Target="http://ru.wikipedia.org/wiki/%D0%A4%D0%B0%D0%B9%D0%BB:Diesel_schema.gif" TargetMode="External"/><Relationship Id="rId10" Type="http://schemas.openxmlformats.org/officeDocument/2006/relationships/hyperlink" Target="http://ru.wikipedia.org/wiki/%D0%AD%D0%BB%D0%B5%D0%BA%D1%82%D1%80%D0%B8%D1%87%D0%B5%D1%81%D0%BA%D0%B8%D0%B9_%D0%B0%D0%BA%D0%BA%D1%83%D0%BC%D1%83%D0%BB%D1%8F%D1%82%D0%BE%D1%80" TargetMode="External"/><Relationship Id="rId4" Type="http://schemas.openxmlformats.org/officeDocument/2006/relationships/hyperlink" Target="http://ru.wikipedia.org/wiki/%D0%9A%D0%BE%D0%BB%D0%B5%D0%BD%D1%87%D0%B0%D1%82%D1%8B%D0%B9_%D0%B2%D0%B0%D0%BB" TargetMode="External"/><Relationship Id="rId9" Type="http://schemas.openxmlformats.org/officeDocument/2006/relationships/hyperlink" Target="http://ru.wikipedia.org/wiki/%D0%9C%D0%B0%D1%88%D0%B8%D0%BD%D0%B8%D1%81%D1%82_%D0%BB%D0%BE%D0%BA%D0%BE%D0%BC%D0%BE%D1%82%D0%B8%D0%B2%D0%B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TEP70BS_026.jpg" TargetMode="External"/><Relationship Id="rId3" Type="http://schemas.openxmlformats.org/officeDocument/2006/relationships/hyperlink" Target="http://ru.wikipedia.org/wiki/%D0%9A%D0%BE%D0%BB%D1%91%D1%81%D0%BD%D0%B0%D1%8F_%D0%BF%D0%B0%D1%80%D0%B0" TargetMode="External"/><Relationship Id="rId7" Type="http://schemas.openxmlformats.org/officeDocument/2006/relationships/hyperlink" Target="http://ru.wikipedia.org/wiki/%D0%A7%D0%B5%D1%82%D1%8B%D1%80%D1%91%D1%85%D1%82%D0%B0%D0%BA%D1%82%D0%BD%D1%8B%D0%B9_%D0%B4%D0%B2%D0%B8%D0%B3%D0%B0%D1%82%D0%B5%D0%BB%D1%8C" TargetMode="External"/><Relationship Id="rId2" Type="http://schemas.openxmlformats.org/officeDocument/2006/relationships/hyperlink" Target="http://ru.wikipedia.org/wiki/%D0%A2%D0%B5%D0%BF%D0%BB%D0%BE%D0%B2%D0%BE%D0%B7_%D0%A2%D0%AD%D0%9F6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2%D0%B5%D0%BF%D0%BB%D0%BE%D0%B2%D0%BE%D0%B7_%D0%9C62" TargetMode="External"/><Relationship Id="rId5" Type="http://schemas.openxmlformats.org/officeDocument/2006/relationships/hyperlink" Target="http://ru.wikipedia.org/wiki/%D0%94%D0%B8%D0%B7%D0%B5%D0%BB%D1%8C%D0%BD%D1%8B%D0%B9_%D0%B4%D0%B2%D0%B8%D0%B3%D0%B0%D1%82%D0%B5%D0%BB%D1%8C" TargetMode="External"/><Relationship Id="rId4" Type="http://schemas.openxmlformats.org/officeDocument/2006/relationships/hyperlink" Target="http://ru.wikipedia.org/wiki/%D0%94%D0%B2%D1%83%D1%85%D1%82%D0%B0%D0%BA%D1%82%D0%BD%D1%8B%D0%B9_%D0%B4%D0%B2%D0%B8%D0%B3%D0%B0%D1%82%D0%B5%D0%BB%D1%8C" TargetMode="External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0%B5%D0%BF%D0%BB%D0%BE%D0%B2%D0%BE%D0%B7_%D0%A2%D0%AD%D0%9C7" TargetMode="External"/><Relationship Id="rId2" Type="http://schemas.openxmlformats.org/officeDocument/2006/relationships/hyperlink" Target="http://ru.wikipedia.org/wiki/%D0%A2%D0%B5%D0%BF%D0%BB%D0%BE%D0%B2%D0%BE%D0%B7_2%D0%A2%D0%AD11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A4%D0%B0%D0%B9%D0%BB:Tep70-h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8%D0%BE%D0%B4" TargetMode="External"/><Relationship Id="rId2" Type="http://schemas.openxmlformats.org/officeDocument/2006/relationships/hyperlink" Target="http://ru.wikipedia.org/wiki/%D0%92%D1%8B%D0%BF%D1%80%D1%8F%D0%BC%D0%B8%D1%82%D0%B5%D0%BB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ru.wikipedia.org/wiki/%D0%A4%D0%B0%D0%B9%D0%BB:Tep70-v.jpg" TargetMode="External"/><Relationship Id="rId4" Type="http://schemas.openxmlformats.org/officeDocument/2006/relationships/hyperlink" Target="http://ru.wikipedia.org/wiki/%D0%A2%D1%8F%D0%B3%D0%BE%D0%B2%D1%8B%D0%B9_%D1%8D%D0%BB%D0%B5%D0%BA%D1%82%D1%80%D0%BE%D0%B4%D0%B2%D0%B8%D0%B3%D0%B0%D1%82%D0%B5%D0%BB%D1%8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                                 </a:t>
            </a:r>
            <a:r>
              <a:rPr lang="et-EE" b="1" dirty="0" smtClean="0">
                <a:solidFill>
                  <a:srgbClr val="FF0000"/>
                </a:solidFill>
              </a:rPr>
              <a:t>Тепловоз ТЭП70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i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                               PREZENTAZIJA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i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i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i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i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                                        </a:t>
            </a:r>
            <a:r>
              <a:rPr lang="et-EE" b="1" dirty="0" smtClean="0">
                <a:solidFill>
                  <a:srgbClr val="FF0000"/>
                </a:solidFill>
              </a:rPr>
              <a:t>RTV-1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dirty="0" smtClean="0">
                <a:solidFill>
                  <a:srgbClr val="FF0000"/>
                </a:solidFill>
              </a:rPr>
              <a:t>                       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t-EE" b="1" dirty="0" smtClean="0">
                <a:solidFill>
                  <a:srgbClr val="FF0000"/>
                </a:solidFill>
              </a:rPr>
              <a:t>Õpetaja:</a:t>
            </a:r>
            <a:r>
              <a:rPr lang="en-US" b="1" dirty="0" smtClean="0">
                <a:solidFill>
                  <a:srgbClr val="FF0000"/>
                </a:solidFill>
              </a:rPr>
              <a:t>T </a:t>
            </a:r>
            <a:r>
              <a:rPr lang="en-US" b="1" dirty="0" err="1" smtClean="0">
                <a:solidFill>
                  <a:srgbClr val="FF0000"/>
                </a:solidFill>
              </a:rPr>
              <a:t>Klimanski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t-EE" b="1" dirty="0" smtClean="0">
                <a:solidFill>
                  <a:srgbClr val="FF0000"/>
                </a:solidFill>
              </a:rPr>
              <a:t>      </a:t>
            </a:r>
            <a:r>
              <a:rPr lang="en-US" b="1" dirty="0" smtClean="0">
                <a:solidFill>
                  <a:srgbClr val="FF0000"/>
                </a:solidFill>
              </a:rPr>
              <a:t>                  </a:t>
            </a:r>
            <a:r>
              <a:rPr lang="et-EE" b="1" dirty="0" smtClean="0">
                <a:solidFill>
                  <a:srgbClr val="FF0000"/>
                </a:solidFill>
              </a:rPr>
              <a:t> </a:t>
            </a:r>
            <a:r>
              <a:rPr lang="et-EE" b="1" dirty="0">
                <a:solidFill>
                  <a:srgbClr val="FF0000"/>
                </a:solidFill>
              </a:rPr>
              <a:t>Õpilane:Migalenja Andrei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         </a:t>
            </a:r>
            <a:r>
              <a:rPr lang="et-EE" b="1" dirty="0" smtClean="0">
                <a:solidFill>
                  <a:srgbClr val="00B050"/>
                </a:solidFill>
              </a:rPr>
              <a:t>Tallinna Transpordikool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Вспомогательных машин на тепловозе 4 — установка центрального </a:t>
            </a:r>
            <a:r>
              <a:rPr lang="ru-RU" sz="1800" dirty="0" err="1" smtClean="0"/>
              <a:t>воздухоснабжения</a:t>
            </a:r>
            <a:r>
              <a:rPr lang="ru-RU" sz="1800" dirty="0" smtClean="0"/>
              <a:t> ЦВС, мотор-компрессор и два вентилятора холодильника. ЦВС представляет собой высокоэффективный осевой (аксиальный) вентилятор с лопаточными неподвижными направляющим и спрямляющим аппаратами, обеспечивающий воздухом все шесть тяговых двигателей, ГС, ВУ и УВВ. Мотор-компрессор ПК-5,25 с номинальной частотой вращения 1450 об/мин и подачей 5,25 куб. м/мин, установленный также на промышленной модификации тепловоза ТЭМ7, маневровом тепловозе </a:t>
            </a:r>
            <a:r>
              <a:rPr lang="ru-RU" sz="1800" u="sng" dirty="0" smtClean="0">
                <a:hlinkClick r:id="rId2" tooltip="Тепловоз ТГМ6 (страница отсутствует)"/>
              </a:rPr>
              <a:t>ТГМ6</a:t>
            </a:r>
            <a:r>
              <a:rPr lang="ru-RU" sz="1800" dirty="0" smtClean="0"/>
              <a:t> и украинском электровозе </a:t>
            </a:r>
            <a:r>
              <a:rPr lang="ru-RU" sz="1800" u="sng" dirty="0" smtClean="0">
                <a:hlinkClick r:id="rId3" tooltip="Электровоз ДЭ1"/>
              </a:rPr>
              <a:t>ДЭ1</a:t>
            </a:r>
            <a:r>
              <a:rPr lang="ru-RU" sz="1800" dirty="0" smtClean="0"/>
              <a:t>, на ТЭП70 имеет электропривод от коллекторного двигателя. Питается этот двигатель от </a:t>
            </a:r>
            <a:r>
              <a:rPr lang="ru-RU" sz="1800" dirty="0" err="1" smtClean="0"/>
              <a:t>стартёр-генератора</a:t>
            </a:r>
            <a:r>
              <a:rPr lang="ru-RU" sz="1800" dirty="0" smtClean="0"/>
              <a:t> постоянным током напряжением 110 В. Два установленных под крышей тепловоза осевых вентилятора получают вращение от установленных на их валы девятицилиндровых аксиально-поршневых </a:t>
            </a:r>
            <a:r>
              <a:rPr lang="ru-RU" sz="1800" dirty="0" err="1" smtClean="0"/>
              <a:t>гидродвигателей</a:t>
            </a:r>
            <a:r>
              <a:rPr lang="ru-RU" sz="1800" dirty="0" smtClean="0"/>
              <a:t>, питающихся маловязким маслом давлением до 220 кг/кв. см. Создаётся это давление двумя установленными на дизеле гидронасосами. Гидронасосы и </a:t>
            </a:r>
            <a:r>
              <a:rPr lang="ru-RU" sz="1800" dirty="0" err="1" smtClean="0"/>
              <a:t>гидродвигатели</a:t>
            </a:r>
            <a:r>
              <a:rPr lang="ru-RU" sz="1800" dirty="0" smtClean="0"/>
              <a:t> одинаковы и отличаются лишь функцией, а рассмотрение их конструкции выходит за рамки данной статьи.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500594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>
                <a:hlinkClick r:id="rId2" tooltip="Кабина машиниста"/>
              </a:rPr>
              <a:t>Кабина тепловоза</a:t>
            </a:r>
            <a:r>
              <a:rPr lang="ru-RU" dirty="0" smtClean="0"/>
              <a:t> значительно отличается от кабины ТЭП60. Ручной тормоз расположен на задней стенке кабины, благодаря чему установлен цельный пульт в виде стола, в средней части которого имеется выступ, в котором находится коробка прожектора. Штурвал </a:t>
            </a:r>
            <a:r>
              <a:rPr lang="ru-RU" u="sng" dirty="0" smtClean="0">
                <a:hlinkClick r:id="rId3" tooltip="Контроллер машиниста"/>
              </a:rPr>
              <a:t>контроллера</a:t>
            </a:r>
            <a:r>
              <a:rPr lang="ru-RU" dirty="0" smtClean="0"/>
              <a:t> расположен прямо перед </a:t>
            </a:r>
            <a:r>
              <a:rPr lang="ru-RU" u="sng" dirty="0" smtClean="0">
                <a:hlinkClick r:id="rId4" tooltip="Машинист локомотива"/>
              </a:rPr>
              <a:t>машинистом</a:t>
            </a:r>
            <a:r>
              <a:rPr lang="ru-RU" dirty="0" smtClean="0"/>
              <a:t>, благодаря чему управлять им можно обеими руками. В машинном отделении довольно просторно, высоковольтная камера, расположенная за первой кабиной, имеет проход с обеих сторон. За ней находятся ВУ и УВВ, далее ЦВС, а за ЦВС — тяговый генератор и дизель. На другом конце дизеля укреплены насосы и гидронасосы. В шахте холодильника установлены мотор-компрессор, фильтры масла, пожарный пенообразователь и </a:t>
            </a:r>
            <a:r>
              <a:rPr lang="ru-RU" dirty="0" err="1" smtClean="0"/>
              <a:t>маслопрокачивающий</a:t>
            </a:r>
            <a:r>
              <a:rPr lang="ru-RU" dirty="0" smtClean="0"/>
              <a:t> насос дизеля. Воздух, засасываемый дизелем с обеих сторон тепловоза через находящиеся под крышей жалюзи, проходит через восьмигранные сетчатые кассеты, которые нижней половиной погружены в масляные ванны, а через верхнюю половину проходит воздух. Для смачивания кассет предусмотрен пневматический привод, проворачивающих их на 45 градусов за один ход. Автоматическая работа привода устроена весьма оригинально — он срабатывает при каждом включении </a:t>
            </a:r>
            <a:r>
              <a:rPr lang="ru-RU" dirty="0" err="1" smtClean="0"/>
              <a:t>мотор-компрессора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http://upload.wikimedia.org/wikipedia/commons/thumb/3/34/Tep70-p.jpg/220px-Tep70-p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714884"/>
            <a:ext cx="3000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86183" y="4536995"/>
            <a:ext cx="10715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err="1" smtClean="0"/>
              <a:t>Пульт</a:t>
            </a:r>
            <a:r>
              <a:rPr lang="en-AU" dirty="0" smtClean="0"/>
              <a:t> </a:t>
            </a:r>
            <a:r>
              <a:rPr lang="en-AU" dirty="0" err="1" smtClean="0"/>
              <a:t>машиниста</a:t>
            </a:r>
            <a:r>
              <a:rPr lang="en-AU" dirty="0" smtClean="0"/>
              <a:t> </a:t>
            </a:r>
            <a:r>
              <a:rPr lang="en-AU" dirty="0" err="1" smtClean="0"/>
              <a:t>тепловоза</a:t>
            </a:r>
            <a:r>
              <a:rPr lang="en-AU" dirty="0" smtClean="0"/>
              <a:t> ТЭП70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786323"/>
            <a:ext cx="10715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err="1" smtClean="0"/>
              <a:t>Пульт</a:t>
            </a:r>
            <a:r>
              <a:rPr lang="en-AU" dirty="0" smtClean="0"/>
              <a:t> </a:t>
            </a:r>
            <a:r>
              <a:rPr lang="en-AU" dirty="0" err="1" smtClean="0"/>
              <a:t>машиниста</a:t>
            </a:r>
            <a:r>
              <a:rPr lang="en-AU" dirty="0" smtClean="0"/>
              <a:t> </a:t>
            </a:r>
            <a:r>
              <a:rPr lang="en-AU" dirty="0" err="1" smtClean="0"/>
              <a:t>тепловоза</a:t>
            </a:r>
            <a:r>
              <a:rPr lang="en-AU" dirty="0" smtClean="0"/>
              <a:t> ТЭП60</a:t>
            </a:r>
            <a:endParaRPr lang="ru-RU" dirty="0"/>
          </a:p>
        </p:txBody>
      </p:sp>
      <p:pic>
        <p:nvPicPr>
          <p:cNvPr id="6" name="Picture 2" descr="Кабина машиниста тепловоз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4357694"/>
            <a:ext cx="3071794" cy="2303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1670" y="857232"/>
            <a:ext cx="6615130" cy="55721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Усовершенствованные модели получили наименования ТЭП70У (по состоянию на апрель 2008 года выпущено 26) и ТЭП70БС (по состоянию на декабрь 2009 года выпущено 107 (106 и 107 куплены Белорусской ЖД). Отличия между ТЭП70У и ТЭП70БС сводятся к наличию у последнего системы </a:t>
            </a:r>
            <a:r>
              <a:rPr lang="ru-RU" dirty="0" err="1" smtClean="0"/>
              <a:t>электроотопления</a:t>
            </a:r>
            <a:r>
              <a:rPr lang="ru-RU" dirty="0" smtClean="0"/>
              <a:t> состава. От ТЭП70 они отличаются более технологичным кузовом, наличием МСУД (микропроцессорной системы управления и диагностики), расположением песочных бункеров (они расположены непосредственно над тележками, как у ТЭП60 и первых ТЭП70) и другими мелкими деталями.</a:t>
            </a:r>
          </a:p>
          <a:p>
            <a:r>
              <a:rPr lang="en-AU" b="1" dirty="0" smtClean="0"/>
              <a:t>2ТЭ70</a:t>
            </a:r>
            <a:endParaRPr lang="ru-RU" b="1" dirty="0" smtClean="0"/>
          </a:p>
          <a:p>
            <a:r>
              <a:rPr lang="ru-RU" dirty="0" smtClean="0"/>
              <a:t>На базе тепловоза ТЭП70 создан грузовой тепловоз 2ТЭ70  с двумя </a:t>
            </a:r>
            <a:r>
              <a:rPr lang="ru-RU" dirty="0" err="1" smtClean="0"/>
              <a:t>шестиосными</a:t>
            </a:r>
            <a:r>
              <a:rPr lang="ru-RU" dirty="0" smtClean="0"/>
              <a:t> секциями, унифицированный по основным узлам с пассажирскими тепловозами ТЭП70У и ТЭП70БС, предназначенный для вождения грузовых </a:t>
            </a:r>
            <a:r>
              <a:rPr lang="ru-RU" u="sng" dirty="0" smtClean="0">
                <a:hlinkClick r:id="rId2" tooltip="Поезд"/>
              </a:rPr>
              <a:t>поездов</a:t>
            </a:r>
            <a:r>
              <a:rPr lang="ru-RU" dirty="0" smtClean="0"/>
              <a:t> массой до 6000 т.</a:t>
            </a:r>
          </a:p>
          <a:p>
            <a:r>
              <a:rPr lang="ru-RU" dirty="0" smtClean="0"/>
              <a:t>Тепловоз впервые представлен </a:t>
            </a:r>
            <a:r>
              <a:rPr lang="ru-RU" u="sng" dirty="0" smtClean="0">
                <a:hlinkClick r:id="rId3" tooltip="14 июля"/>
              </a:rPr>
              <a:t>14 июля</a:t>
            </a:r>
            <a:r>
              <a:rPr lang="ru-RU" dirty="0" smtClean="0"/>
              <a:t> </a:t>
            </a:r>
            <a:r>
              <a:rPr lang="ru-RU" u="sng" dirty="0" smtClean="0">
                <a:hlinkClick r:id="rId4" tooltip="2004 год"/>
              </a:rPr>
              <a:t>2004 года</a:t>
            </a:r>
            <a:r>
              <a:rPr lang="ru-RU" dirty="0" smtClean="0"/>
              <a:t>. Тепловоз прошёл необходимые испытания, на машину был получен сертификат соответствия </a:t>
            </a:r>
            <a:r>
              <a:rPr lang="ru-RU" u="sng" dirty="0" smtClean="0">
                <a:hlinkClick r:id="rId5" tooltip="Регистр сертификации на федеральном железнодорожном транспорте (страница отсутствует)"/>
              </a:rPr>
              <a:t>РСФЖТ</a:t>
            </a:r>
            <a:r>
              <a:rPr lang="ru-RU" dirty="0" smtClean="0"/>
              <a:t>. Тепловоз 2ТЭ70-001 отправлен в депо </a:t>
            </a:r>
            <a:r>
              <a:rPr lang="ru-RU" u="sng" dirty="0" smtClean="0">
                <a:hlinkClick r:id="rId6" tooltip="Улан-Удэ"/>
              </a:rPr>
              <a:t>Улан-Удэ</a:t>
            </a:r>
            <a:r>
              <a:rPr lang="ru-RU" dirty="0" smtClean="0"/>
              <a:t> в ноябре </a:t>
            </a:r>
            <a:r>
              <a:rPr lang="ru-RU" u="sng" dirty="0" smtClean="0">
                <a:hlinkClick r:id="rId7" tooltip="2006 год"/>
              </a:rPr>
              <a:t>2006 года</a:t>
            </a:r>
            <a:r>
              <a:rPr lang="ru-RU" dirty="0" smtClean="0"/>
              <a:t>. В марте </a:t>
            </a:r>
            <a:r>
              <a:rPr lang="ru-RU" u="sng" dirty="0" smtClean="0">
                <a:hlinkClick r:id="rId8" tooltip="2007 год"/>
              </a:rPr>
              <a:t>2007 года</a:t>
            </a:r>
            <a:r>
              <a:rPr lang="ru-RU" dirty="0" smtClean="0"/>
              <a:t> в то же депо направлена вторая машина. По состоянию на ноябрь 2008 года изготовлено 12 машин (все приписки депо Улан-Удэ).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3108" y="457200"/>
            <a:ext cx="6543692" cy="542908"/>
          </a:xfrm>
        </p:spPr>
        <p:txBody>
          <a:bodyPr>
            <a:normAutofit fontScale="90000"/>
          </a:bodyPr>
          <a:lstStyle/>
          <a:p>
            <a:r>
              <a:rPr lang="en-AU" sz="2200" dirty="0" err="1" smtClean="0"/>
              <a:t>Модификации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www.tmholding.ru/fotos/picture209053286867.jpg"/>
          <p:cNvPicPr>
            <a:picLocks noGrp="1"/>
          </p:cNvPicPr>
          <p:nvPr>
            <p:ph type="pic" idx="1"/>
          </p:nvPr>
        </p:nvPicPr>
        <p:blipFill>
          <a:blip r:embed="rId9" cstate="print"/>
          <a:srcRect t="6564" b="6564"/>
          <a:stretch>
            <a:fillRect/>
          </a:stretch>
        </p:blipFill>
        <p:spPr bwMode="auto">
          <a:xfrm>
            <a:off x="0" y="0"/>
            <a:ext cx="2214546" cy="240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ТЭП70БС-116">
            <a:hlinkClick r:id="rId10" tgtFrame="_blank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500306"/>
            <a:ext cx="20717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parovoz.com/gallery/RU72/20061001_49589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844654"/>
            <a:ext cx="2071670" cy="2013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err="1" smtClean="0"/>
              <a:t>История</a:t>
            </a:r>
            <a:r>
              <a:rPr lang="en-AU" b="1" dirty="0" smtClean="0"/>
              <a:t> </a:t>
            </a:r>
            <a:r>
              <a:rPr lang="en-AU" b="1" dirty="0" err="1" smtClean="0"/>
              <a:t>выпуска</a:t>
            </a:r>
            <a:r>
              <a:rPr lang="en-AU" b="1" dirty="0" smtClean="0"/>
              <a:t> и </a:t>
            </a:r>
            <a:r>
              <a:rPr lang="en-AU" b="1" dirty="0" err="1" smtClean="0"/>
              <a:t>эксплуатации</a:t>
            </a:r>
            <a:r>
              <a:rPr lang="en-AU" b="1" dirty="0" smtClean="0"/>
              <a:t> </a:t>
            </a:r>
            <a:r>
              <a:rPr lang="en-AU" b="1" dirty="0" err="1" smtClean="0"/>
              <a:t>тепловоза</a:t>
            </a:r>
            <a:endParaRPr lang="ru-RU" b="1" dirty="0" smtClean="0"/>
          </a:p>
          <a:p>
            <a:r>
              <a:rPr lang="ru-RU" dirty="0" smtClean="0"/>
              <a:t>С 1973 по 2006 выпущено 576 тепловозов ТЭП70, столь небольшие объёмы выпуска объясняются невысокой мощностью Коломенского завода. Первые партии тепловозов попали в депо Южной дороги (Украина), в числе которых </a:t>
            </a:r>
            <a:r>
              <a:rPr lang="ru-RU" dirty="0" err="1" smtClean="0"/>
              <a:t>Смородино</a:t>
            </a:r>
            <a:r>
              <a:rPr lang="ru-RU" dirty="0" smtClean="0"/>
              <a:t>, </a:t>
            </a:r>
            <a:r>
              <a:rPr lang="ru-RU" dirty="0" err="1" smtClean="0"/>
              <a:t>Люботин</a:t>
            </a:r>
            <a:r>
              <a:rPr lang="ru-RU" dirty="0" smtClean="0"/>
              <a:t>, Полтава, Лозовая, и на Октябрьскую дорогу. Затем география распространения ТЭП70 значительно расширилась и они стали распространяться по всей России, заменяя работающие в пассажирском движении грузовые тепловозы и вытесняя собой ТЭП60, основным недостатком которого был дизель, расходующий очень много топлива.</a:t>
            </a:r>
          </a:p>
          <a:p>
            <a:r>
              <a:rPr lang="ru-RU" dirty="0" smtClean="0"/>
              <a:t>Последний тепловоз, ТЭП70-576, был направлен в депо </a:t>
            </a:r>
            <a:r>
              <a:rPr lang="ru-RU" u="sng" dirty="0" smtClean="0">
                <a:hlinkClick r:id="rId2" tooltip="Локомотивное депо Иваново (страница отсутствует)"/>
              </a:rPr>
              <a:t>Иваново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EP70-0417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err="1" smtClean="0"/>
              <a:t>Основные</a:t>
            </a:r>
            <a:r>
              <a:rPr lang="en-AU" b="1" dirty="0" smtClean="0"/>
              <a:t> </a:t>
            </a:r>
            <a:r>
              <a:rPr lang="en-AU" b="1" dirty="0" err="1" smtClean="0"/>
              <a:t>данные</a:t>
            </a:r>
            <a:endParaRPr lang="en-AU" b="1" dirty="0" smtClean="0"/>
          </a:p>
          <a:p>
            <a:pPr>
              <a:buNone/>
            </a:pPr>
            <a:r>
              <a:rPr lang="en-AU" sz="1800" dirty="0" err="1" smtClean="0"/>
              <a:t>Годы</a:t>
            </a:r>
            <a:r>
              <a:rPr lang="en-AU" sz="1800" dirty="0" smtClean="0"/>
              <a:t> </a:t>
            </a:r>
            <a:r>
              <a:rPr lang="en-AU" sz="1800" dirty="0" err="1" smtClean="0"/>
              <a:t>постройки</a:t>
            </a:r>
            <a:r>
              <a:rPr lang="en-AU" sz="1800" dirty="0" smtClean="0"/>
              <a:t> 1973-2006</a:t>
            </a:r>
          </a:p>
          <a:p>
            <a:pPr>
              <a:buNone/>
            </a:pPr>
            <a:r>
              <a:rPr lang="en-AU" sz="1800" dirty="0" err="1" smtClean="0"/>
              <a:t>Страна</a:t>
            </a:r>
            <a:r>
              <a:rPr lang="en-AU" sz="1800" dirty="0" smtClean="0"/>
              <a:t> </a:t>
            </a:r>
            <a:r>
              <a:rPr lang="en-AU" sz="1800" dirty="0" err="1" smtClean="0"/>
              <a:t>постройки</a:t>
            </a:r>
            <a:r>
              <a:rPr lang="en-AU" sz="1800" dirty="0" smtClean="0"/>
              <a:t> СССР                                </a:t>
            </a:r>
            <a:r>
              <a:rPr lang="en-AU" sz="1800" b="1" dirty="0" err="1" smtClean="0"/>
              <a:t>Технические</a:t>
            </a:r>
            <a:r>
              <a:rPr lang="en-AU" sz="1800" b="1" dirty="0" smtClean="0"/>
              <a:t> </a:t>
            </a:r>
            <a:r>
              <a:rPr lang="en-AU" sz="1800" b="1" dirty="0" err="1" smtClean="0"/>
              <a:t>данные</a:t>
            </a: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 smtClean="0"/>
              <a:t>                             </a:t>
            </a:r>
            <a:r>
              <a:rPr lang="en-AU" sz="1800" dirty="0" err="1" smtClean="0"/>
              <a:t>Россия</a:t>
            </a:r>
            <a:endParaRPr lang="en-AU" sz="1800" dirty="0" smtClean="0"/>
          </a:p>
          <a:p>
            <a:pPr>
              <a:buNone/>
            </a:pPr>
            <a:r>
              <a:rPr lang="en-AU" sz="1800" dirty="0" err="1" smtClean="0"/>
              <a:t>Завод</a:t>
            </a:r>
            <a:r>
              <a:rPr lang="en-AU" sz="1800" dirty="0" smtClean="0"/>
              <a:t>   </a:t>
            </a:r>
            <a:r>
              <a:rPr lang="en-AU" sz="1800" u="sng" dirty="0" err="1" smtClean="0">
                <a:hlinkClick r:id="rId2" tooltip="Коломенский завод"/>
              </a:rPr>
              <a:t>Коломенский</a:t>
            </a:r>
            <a:r>
              <a:rPr lang="en-AU" sz="1800" u="sng" dirty="0" smtClean="0">
                <a:hlinkClick r:id="rId2" tooltip="Коломенский завод"/>
              </a:rPr>
              <a:t> </a:t>
            </a:r>
            <a:r>
              <a:rPr lang="en-AU" sz="1800" u="sng" dirty="0" err="1" smtClean="0">
                <a:hlinkClick r:id="rId2" tooltip="Коломенский завод"/>
              </a:rPr>
              <a:t>завод</a:t>
            </a:r>
            <a:r>
              <a:rPr lang="en-AU" sz="1800" u="sng" dirty="0" smtClean="0"/>
              <a:t>                     </a:t>
            </a:r>
            <a:r>
              <a:rPr lang="en-AU" sz="1800" dirty="0" err="1" smtClean="0"/>
              <a:t>Конструкционная</a:t>
            </a:r>
            <a:r>
              <a:rPr lang="en-AU" sz="1800" dirty="0" smtClean="0"/>
              <a:t> </a:t>
            </a:r>
            <a:r>
              <a:rPr lang="en-AU" sz="1800" dirty="0" err="1" smtClean="0"/>
              <a:t>скорость</a:t>
            </a:r>
            <a:r>
              <a:rPr lang="en-AU" sz="1800" dirty="0" smtClean="0"/>
              <a:t>   160 </a:t>
            </a:r>
            <a:r>
              <a:rPr lang="en-AU" sz="1800" dirty="0" err="1" smtClean="0"/>
              <a:t>км</a:t>
            </a:r>
            <a:r>
              <a:rPr lang="en-AU" sz="1800" dirty="0" smtClean="0"/>
              <a:t>/ч</a:t>
            </a:r>
            <a:endParaRPr lang="en-AU" sz="1800" u="sng" dirty="0" smtClean="0"/>
          </a:p>
          <a:p>
            <a:pPr>
              <a:buNone/>
            </a:pPr>
            <a:r>
              <a:rPr lang="en-AU" sz="1800" dirty="0" err="1" smtClean="0"/>
              <a:t>Страна</a:t>
            </a:r>
            <a:r>
              <a:rPr lang="en-AU" sz="1800" dirty="0" smtClean="0"/>
              <a:t> </a:t>
            </a:r>
            <a:r>
              <a:rPr lang="en-AU" sz="1800" dirty="0" err="1" smtClean="0"/>
              <a:t>эксплуатации</a:t>
            </a:r>
            <a:r>
              <a:rPr lang="en-AU" sz="1800" dirty="0" smtClean="0"/>
              <a:t>  </a:t>
            </a:r>
            <a:r>
              <a:rPr lang="en-AU" sz="1800" dirty="0" err="1" smtClean="0"/>
              <a:t>Россия</a:t>
            </a:r>
            <a:r>
              <a:rPr lang="en-AU" sz="1800" dirty="0" smtClean="0"/>
              <a:t>                  </a:t>
            </a:r>
            <a:r>
              <a:rPr lang="en-AU" sz="1800" dirty="0" err="1" smtClean="0"/>
              <a:t>Мощность</a:t>
            </a:r>
            <a:r>
              <a:rPr lang="en-AU" sz="1800" dirty="0" smtClean="0"/>
              <a:t> </a:t>
            </a:r>
            <a:r>
              <a:rPr lang="en-AU" sz="1800" u="sng" dirty="0" err="1" smtClean="0">
                <a:hlinkClick r:id="rId3" tooltip="Двигатель внутреннего сгорания"/>
              </a:rPr>
              <a:t>двигателя</a:t>
            </a:r>
            <a:r>
              <a:rPr lang="en-AU" sz="1800" u="sng" dirty="0" smtClean="0"/>
              <a:t>           </a:t>
            </a:r>
            <a:r>
              <a:rPr lang="en-AU" sz="1800" dirty="0" smtClean="0"/>
              <a:t>4000 </a:t>
            </a:r>
            <a:r>
              <a:rPr lang="en-AU" sz="1800" dirty="0" err="1" smtClean="0"/>
              <a:t>л.с</a:t>
            </a:r>
            <a:r>
              <a:rPr lang="en-AU" sz="1800" dirty="0" smtClean="0"/>
              <a:t>.</a:t>
            </a:r>
            <a:br>
              <a:rPr lang="en-AU" sz="1800" dirty="0" smtClean="0"/>
            </a:br>
            <a:r>
              <a:rPr lang="en-AU" sz="1800" dirty="0" smtClean="0"/>
              <a:t>                                  </a:t>
            </a:r>
            <a:r>
              <a:rPr lang="en-AU" sz="1800" dirty="0" err="1" smtClean="0"/>
              <a:t>Украина</a:t>
            </a: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 smtClean="0"/>
              <a:t>                            </a:t>
            </a:r>
            <a:r>
              <a:rPr lang="en-AU" sz="1800" dirty="0" err="1" smtClean="0"/>
              <a:t>Белоруссия</a:t>
            </a:r>
            <a:r>
              <a:rPr lang="en-AU" sz="1800" dirty="0" smtClean="0"/>
              <a:t>        </a:t>
            </a:r>
            <a:r>
              <a:rPr lang="en-AU" sz="1800" dirty="0" err="1" smtClean="0"/>
              <a:t>Тип</a:t>
            </a:r>
            <a:r>
              <a:rPr lang="en-AU" sz="1800" dirty="0" smtClean="0"/>
              <a:t> </a:t>
            </a:r>
            <a:r>
              <a:rPr lang="en-AU" sz="1800" dirty="0" err="1" smtClean="0"/>
              <a:t>передачи</a:t>
            </a:r>
            <a:r>
              <a:rPr lang="en-AU" sz="1800" dirty="0" smtClean="0"/>
              <a:t>  </a:t>
            </a:r>
            <a:r>
              <a:rPr lang="en-AU" sz="1800" dirty="0" err="1" smtClean="0"/>
              <a:t>эл</a:t>
            </a:r>
            <a:r>
              <a:rPr lang="en-AU" sz="1800" dirty="0" smtClean="0"/>
              <a:t> </a:t>
            </a:r>
            <a:r>
              <a:rPr lang="en-AU" sz="1800" dirty="0" err="1" smtClean="0"/>
              <a:t>переменно</a:t>
            </a:r>
            <a:r>
              <a:rPr lang="ru-RU" sz="1800" dirty="0" smtClean="0"/>
              <a:t> по</a:t>
            </a:r>
            <a:r>
              <a:rPr lang="en-AU" sz="1800" dirty="0" err="1" smtClean="0"/>
              <a:t>стоянного</a:t>
            </a:r>
            <a:r>
              <a:rPr lang="en-AU" sz="1800" dirty="0" smtClean="0"/>
              <a:t> </a:t>
            </a:r>
            <a:br>
              <a:rPr lang="en-AU" sz="1800" dirty="0" smtClean="0"/>
            </a:br>
            <a:r>
              <a:rPr lang="en-AU" sz="1800" dirty="0" smtClean="0"/>
              <a:t>                                      </a:t>
            </a:r>
            <a:r>
              <a:rPr lang="en-AU" sz="1800" dirty="0" err="1" smtClean="0"/>
              <a:t>Литва</a:t>
            </a: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 smtClean="0"/>
              <a:t>                                    </a:t>
            </a:r>
            <a:r>
              <a:rPr lang="en-AU" sz="1800" dirty="0" err="1" smtClean="0"/>
              <a:t>Латвия</a:t>
            </a: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 smtClean="0"/>
              <a:t>                                 </a:t>
            </a:r>
            <a:r>
              <a:rPr lang="en-AU" sz="1800" dirty="0" err="1" smtClean="0"/>
              <a:t>Эстония</a:t>
            </a: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 smtClean="0"/>
              <a:t>                              </a:t>
            </a:r>
            <a:r>
              <a:rPr lang="en-AU" sz="1800" dirty="0" err="1" smtClean="0"/>
              <a:t>Казахстан</a:t>
            </a:r>
            <a:endParaRPr lang="en-AU" sz="1800" dirty="0" smtClean="0"/>
          </a:p>
          <a:p>
            <a:pPr>
              <a:buNone/>
            </a:pPr>
            <a:r>
              <a:rPr lang="en-AU" sz="1800" u="sng" dirty="0" err="1" smtClean="0">
                <a:hlinkClick r:id="rId4" tooltip="Ширина колеи"/>
              </a:rPr>
              <a:t>Ширина</a:t>
            </a:r>
            <a:r>
              <a:rPr lang="en-AU" sz="1800" u="sng" dirty="0" smtClean="0">
                <a:hlinkClick r:id="rId4" tooltip="Ширина колеи"/>
              </a:rPr>
              <a:t> </a:t>
            </a:r>
            <a:r>
              <a:rPr lang="en-AU" sz="1800" u="sng" dirty="0" err="1" smtClean="0">
                <a:hlinkClick r:id="rId4" tooltip="Ширина колеи"/>
              </a:rPr>
              <a:t>колеи</a:t>
            </a:r>
            <a:r>
              <a:rPr lang="en-AU" sz="1800" u="sng" dirty="0" smtClean="0"/>
              <a:t>              </a:t>
            </a:r>
            <a:r>
              <a:rPr lang="en-AU" sz="1800" dirty="0" smtClean="0"/>
              <a:t>1520 </a:t>
            </a:r>
            <a:r>
              <a:rPr lang="en-AU" sz="1800" dirty="0" err="1" smtClean="0"/>
              <a:t>мм</a:t>
            </a:r>
            <a:endParaRPr lang="en-AU" sz="1800" dirty="0" smtClean="0"/>
          </a:p>
          <a:p>
            <a:pPr>
              <a:buNone/>
            </a:pPr>
            <a:r>
              <a:rPr lang="en-AU" sz="1800" u="sng" dirty="0" err="1" smtClean="0">
                <a:hlinkClick r:id="rId5" tooltip="Осевая формула тепловоза и электровоза"/>
              </a:rPr>
              <a:t>Осевая</a:t>
            </a:r>
            <a:r>
              <a:rPr lang="en-AU" sz="1800" u="sng" dirty="0" smtClean="0">
                <a:hlinkClick r:id="rId5" tooltip="Осевая формула тепловоза и электровоза"/>
              </a:rPr>
              <a:t> </a:t>
            </a:r>
            <a:r>
              <a:rPr lang="en-AU" sz="1800" u="sng" dirty="0" err="1" smtClean="0">
                <a:hlinkClick r:id="rId5" tooltip="Осевая формула тепловоза и электровоза"/>
              </a:rPr>
              <a:t>формула</a:t>
            </a:r>
            <a:r>
              <a:rPr lang="en-AU" sz="1800" u="sng" dirty="0" smtClean="0"/>
              <a:t>          </a:t>
            </a:r>
            <a:r>
              <a:rPr lang="en-AU" sz="1800" dirty="0" smtClean="0"/>
              <a:t>3</a:t>
            </a:r>
            <a:r>
              <a:rPr lang="en-AU" sz="1800" baseline="-25000" dirty="0" smtClean="0"/>
              <a:t>О</a:t>
            </a:r>
            <a:r>
              <a:rPr lang="en-AU" sz="1800" dirty="0" smtClean="0"/>
              <a:t>-3</a:t>
            </a:r>
            <a:r>
              <a:rPr lang="en-AU" sz="1800" baseline="-25000" dirty="0" smtClean="0"/>
              <a:t>О</a:t>
            </a:r>
            <a:endParaRPr lang="ru-RU" sz="1800" baseline="-25000" dirty="0" smtClean="0"/>
          </a:p>
          <a:p>
            <a:pPr>
              <a:buNone/>
            </a:pPr>
            <a:r>
              <a:rPr lang="ru-RU" sz="1800" b="1" dirty="0" err="1" smtClean="0"/>
              <a:t>Теплово́з</a:t>
            </a:r>
            <a:r>
              <a:rPr lang="ru-RU" sz="1800" b="1" dirty="0" smtClean="0"/>
              <a:t> ТЭП70</a:t>
            </a:r>
            <a:r>
              <a:rPr lang="ru-RU" sz="1800" dirty="0" smtClean="0"/>
              <a:t> — пассажирский </a:t>
            </a:r>
            <a:r>
              <a:rPr lang="ru-RU" sz="1800" u="sng" dirty="0" smtClean="0">
                <a:hlinkClick r:id="rId6" tooltip="Тепловоз"/>
              </a:rPr>
              <a:t>тепловоз</a:t>
            </a:r>
            <a:r>
              <a:rPr lang="ru-RU" sz="1800" dirty="0" smtClean="0"/>
              <a:t>, производившийся в </a:t>
            </a:r>
            <a:r>
              <a:rPr lang="ru-RU" sz="1800" u="sng" dirty="0" smtClean="0">
                <a:hlinkClick r:id="rId7" tooltip="СССР"/>
              </a:rPr>
              <a:t>СССР</a:t>
            </a:r>
            <a:r>
              <a:rPr lang="ru-RU" sz="1800" dirty="0" smtClean="0"/>
              <a:t> и производящийся в модифицированном виде в </a:t>
            </a:r>
            <a:r>
              <a:rPr lang="ru-RU" sz="1800" u="sng" dirty="0" smtClean="0">
                <a:hlinkClick r:id="rId8" tooltip="Россия"/>
              </a:rPr>
              <a:t>России</a:t>
            </a:r>
            <a:r>
              <a:rPr lang="ru-RU" sz="1800" dirty="0" smtClean="0"/>
              <a:t> на </a:t>
            </a:r>
            <a:r>
              <a:rPr lang="ru-RU" sz="1800" u="sng" dirty="0" smtClean="0">
                <a:hlinkClick r:id="rId2" tooltip="Коломенский завод"/>
              </a:rPr>
              <a:t>Коломенском заводе</a:t>
            </a:r>
            <a:r>
              <a:rPr lang="ru-RU" sz="1800" dirty="0" smtClean="0"/>
              <a:t> с </a:t>
            </a:r>
            <a:r>
              <a:rPr lang="ru-RU" sz="1800" u="sng" dirty="0" smtClean="0">
                <a:hlinkClick r:id="rId9" tooltip="1973 год"/>
              </a:rPr>
              <a:t>1973 года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ТЭП70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</p:spPr>
        <p:txBody>
          <a:bodyPr>
            <a:normAutofit fontScale="85000" lnSpcReduction="20000"/>
          </a:bodyPr>
          <a:lstStyle/>
          <a:p>
            <a:r>
              <a:rPr lang="en-AU" b="1" dirty="0" err="1" smtClean="0"/>
              <a:t>История</a:t>
            </a:r>
            <a:r>
              <a:rPr lang="en-AU" b="1" dirty="0" smtClean="0"/>
              <a:t> </a:t>
            </a:r>
            <a:r>
              <a:rPr lang="en-AU" b="1" dirty="0" err="1" smtClean="0"/>
              <a:t>создания</a:t>
            </a:r>
            <a:r>
              <a:rPr lang="en-AU" b="1" dirty="0" smtClean="0"/>
              <a:t> </a:t>
            </a:r>
            <a:r>
              <a:rPr lang="en-AU" b="1" dirty="0" err="1" smtClean="0"/>
              <a:t>тепловоза</a:t>
            </a:r>
            <a:endParaRPr lang="ru-RU" b="1" dirty="0" smtClean="0"/>
          </a:p>
          <a:p>
            <a:r>
              <a:rPr lang="ru-RU" dirty="0" smtClean="0"/>
              <a:t>Увеличение веса и скорости пассажирских </a:t>
            </a:r>
            <a:r>
              <a:rPr lang="ru-RU" u="sng" dirty="0" smtClean="0">
                <a:hlinkClick r:id="rId2" tooltip="Поезд"/>
              </a:rPr>
              <a:t>поездов</a:t>
            </a:r>
            <a:r>
              <a:rPr lang="ru-RU" dirty="0" smtClean="0"/>
              <a:t> в </a:t>
            </a:r>
            <a:r>
              <a:rPr lang="ru-RU" u="sng" dirty="0" smtClean="0">
                <a:hlinkClick r:id="rId3" tooltip="1970-е"/>
              </a:rPr>
              <a:t>1970-е годы</a:t>
            </a:r>
            <a:r>
              <a:rPr lang="ru-RU" dirty="0" smtClean="0"/>
              <a:t> </a:t>
            </a:r>
            <a:r>
              <a:rPr lang="ru-RU" u="sng" dirty="0" smtClean="0">
                <a:hlinkClick r:id="rId4" tooltip="XX век"/>
              </a:rPr>
              <a:t>XX века</a:t>
            </a:r>
            <a:r>
              <a:rPr lang="ru-RU" dirty="0" smtClean="0"/>
              <a:t> требовало применения на некоторых линиях более мощных, чем </a:t>
            </a:r>
            <a:r>
              <a:rPr lang="ru-RU" u="sng" dirty="0" smtClean="0">
                <a:hlinkClick r:id="rId5" tooltip="Тепловоз ТЭП60"/>
              </a:rPr>
              <a:t>ТЭП60</a:t>
            </a:r>
            <a:r>
              <a:rPr lang="ru-RU" dirty="0" smtClean="0"/>
              <a:t> тепловозов. На </a:t>
            </a:r>
            <a:r>
              <a:rPr lang="ru-RU" u="sng" dirty="0" smtClean="0">
                <a:hlinkClick r:id="rId6" tooltip="Приволжская железная дорога"/>
              </a:rPr>
              <a:t>Приволжской</a:t>
            </a:r>
            <a:r>
              <a:rPr lang="ru-RU" dirty="0" smtClean="0"/>
              <a:t> и </a:t>
            </a:r>
            <a:r>
              <a:rPr lang="ru-RU" u="sng" dirty="0" smtClean="0">
                <a:hlinkClick r:id="rId7" tooltip="Октябрьская железная дорога"/>
              </a:rPr>
              <a:t>Октябрьской</a:t>
            </a:r>
            <a:r>
              <a:rPr lang="ru-RU" dirty="0" smtClean="0"/>
              <a:t> дорогах стали применять тепловозы 2ТЭП60. Но применение двухсекционных тепловозов вызывало и двукратное увеличение расходов. Требовалось создание тепловоза, имеющего мощность большую, чем ТЭП60, но без значительного увеличения веса тепловоза.</a:t>
            </a:r>
          </a:p>
          <a:p>
            <a:r>
              <a:rPr lang="ru-RU" dirty="0" smtClean="0"/>
              <a:t>Задачу проектирования тепловоза, отвечающего таким требованиям, выполнила группа конструкторов Коломенского тепловозостроительного завода под руководством Ю. В. Хлебникова.</a:t>
            </a:r>
          </a:p>
          <a:p>
            <a:r>
              <a:rPr lang="ru-RU" dirty="0" smtClean="0"/>
              <a:t>Первый тепловоз по новому проекту был построен в июне </a:t>
            </a:r>
            <a:r>
              <a:rPr lang="ru-RU" u="sng" dirty="0" smtClean="0">
                <a:hlinkClick r:id="rId8" tooltip="1973 год"/>
              </a:rPr>
              <a:t>1973 года</a:t>
            </a:r>
            <a:r>
              <a:rPr lang="ru-RU" dirty="0" smtClean="0"/>
              <a:t>. Тепловоз получил обозначение ТЭП70-0001. В </a:t>
            </a:r>
            <a:r>
              <a:rPr lang="ru-RU" u="sng" dirty="0" smtClean="0">
                <a:hlinkClick r:id="rId9" tooltip="1974 год в истории железнодорожного транспорта"/>
              </a:rPr>
              <a:t>1974</a:t>
            </a:r>
            <a:r>
              <a:rPr lang="ru-RU" dirty="0" smtClean="0"/>
              <a:t>—</a:t>
            </a:r>
            <a:r>
              <a:rPr lang="ru-RU" u="sng" dirty="0" smtClean="0">
                <a:hlinkClick r:id="rId10" tooltip="1975 год в истории железнодорожного транспорта"/>
              </a:rPr>
              <a:t>1975 годах</a:t>
            </a:r>
            <a:r>
              <a:rPr lang="ru-RU" dirty="0" smtClean="0"/>
              <a:t> были построены тепловозы 0002, 0003, 0004, в </a:t>
            </a:r>
            <a:r>
              <a:rPr lang="ru-RU" u="sng" dirty="0" smtClean="0">
                <a:hlinkClick r:id="rId11" tooltip="1977 год в истории железнодорожного транспорта"/>
              </a:rPr>
              <a:t>1977</a:t>
            </a:r>
            <a:r>
              <a:rPr lang="ru-RU" dirty="0" smtClean="0"/>
              <a:t>—</a:t>
            </a:r>
            <a:r>
              <a:rPr lang="ru-RU" u="sng" dirty="0" smtClean="0">
                <a:hlinkClick r:id="rId12" tooltip="1978 год в истории железнодорожного транспорта"/>
              </a:rPr>
              <a:t>1978 годах</a:t>
            </a:r>
            <a:r>
              <a:rPr lang="ru-RU" dirty="0" smtClean="0"/>
              <a:t> 0005, 0006, 0007. Опытные тепловозы ТЭП70 стали поступать в </a:t>
            </a:r>
            <a:r>
              <a:rPr lang="ru-RU" u="sng" dirty="0" smtClean="0">
                <a:hlinkClick r:id="rId13" tooltip="Локомотивное депо"/>
              </a:rPr>
              <a:t>депо</a:t>
            </a:r>
            <a:r>
              <a:rPr lang="ru-RU" dirty="0" smtClean="0"/>
              <a:t> </a:t>
            </a:r>
            <a:r>
              <a:rPr lang="ru-RU" u="sng" dirty="0" smtClean="0">
                <a:hlinkClick r:id="rId14" tooltip="Локомотивное депо Орша (страница отсутствует)"/>
              </a:rPr>
              <a:t>Орша</a:t>
            </a:r>
            <a:r>
              <a:rPr lang="ru-RU" dirty="0" smtClean="0"/>
              <a:t> </a:t>
            </a:r>
            <a:r>
              <a:rPr lang="ru-RU" u="sng" dirty="0" smtClean="0">
                <a:hlinkClick r:id="rId15" tooltip="Белорусская железная дорога"/>
              </a:rPr>
              <a:t>Белорусской железной дороги</a:t>
            </a:r>
            <a:r>
              <a:rPr lang="ru-RU" dirty="0" smtClean="0"/>
              <a:t> для эксплуатационных испытаний. Тепловоз ТЭП70-0005 прошёл теплотехнические и динамические (по воздействию на путь) испытания.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3619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829576" cy="5715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Кузов тепловоза был изготовлен из низколегированной стали и алюминиевых сплавов. Кузов — несущий, ферменно-раскосного типа. </a:t>
            </a:r>
            <a:r>
              <a:rPr lang="ru-RU" dirty="0" err="1" smtClean="0"/>
              <a:t>Опирание</a:t>
            </a:r>
            <a:r>
              <a:rPr lang="ru-RU" dirty="0" smtClean="0"/>
              <a:t> кузова на тележки через две центральные маятниковые опоры с резиновыми амортизаторами и четырьмя боковыми цилиндрическими винтовыми пружинами. Тележки были выполнены аналогично тележкам тепловоза ТЭП60, но имели отличия ввиду того, что </a:t>
            </a:r>
            <a:r>
              <a:rPr lang="ru-RU" u="sng" dirty="0" smtClean="0">
                <a:hlinkClick r:id="rId2" tooltip="Колёсная пара"/>
              </a:rPr>
              <a:t>колёсные пары</a:t>
            </a:r>
            <a:r>
              <a:rPr lang="ru-RU" dirty="0" smtClean="0"/>
              <a:t> выполнены диаметром по кругу катания 1220 мм.</a:t>
            </a:r>
          </a:p>
          <a:p>
            <a:r>
              <a:rPr lang="ru-RU" dirty="0" smtClean="0"/>
              <a:t>Опыт, полученный в результате испытаний, дал конструкторам Коломенского завода материал для внесения изменений в конструкцию тепловоза. С </a:t>
            </a:r>
            <a:r>
              <a:rPr lang="ru-RU" u="sng" dirty="0" smtClean="0">
                <a:hlinkClick r:id="rId3" tooltip="1978 год"/>
              </a:rPr>
              <a:t>1978 года</a:t>
            </a:r>
            <a:r>
              <a:rPr lang="ru-RU" dirty="0" smtClean="0"/>
              <a:t> завод приступил к производству тепловозов с номера 0008, которые во многом отличались от своих предшественников, являя собой скорее новую серию тепловозов (по сути это был ТЭП75 с дизелем от первых номеров ТЭП70).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572528" y="1600200"/>
            <a:ext cx="193520" cy="3733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01090" y="457200"/>
            <a:ext cx="261910" cy="1066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571504"/>
          </a:xfrm>
        </p:spPr>
        <p:txBody>
          <a:bodyPr>
            <a:normAutofit/>
          </a:bodyPr>
          <a:lstStyle/>
          <a:p>
            <a:r>
              <a:rPr lang="en-AU" sz="1400" dirty="0" err="1" smtClean="0"/>
              <a:t>Схема</a:t>
            </a:r>
            <a:r>
              <a:rPr lang="en-AU" sz="1400" dirty="0" smtClean="0"/>
              <a:t> </a:t>
            </a:r>
            <a:r>
              <a:rPr lang="en-AU" sz="1400" dirty="0" err="1" smtClean="0"/>
              <a:t>компоновки</a:t>
            </a:r>
            <a:r>
              <a:rPr lang="en-AU" sz="1400" dirty="0" smtClean="0"/>
              <a:t> </a:t>
            </a:r>
            <a:r>
              <a:rPr lang="en-AU" sz="1400" dirty="0" err="1" smtClean="0"/>
              <a:t>советского</a:t>
            </a:r>
            <a:r>
              <a:rPr lang="en-AU" sz="1400" dirty="0" smtClean="0"/>
              <a:t> </a:t>
            </a:r>
            <a:r>
              <a:rPr lang="en-AU" sz="1400" dirty="0" err="1" smtClean="0"/>
              <a:t>экспортного</a:t>
            </a:r>
            <a:r>
              <a:rPr lang="en-AU" sz="1400" dirty="0" smtClean="0"/>
              <a:t> </a:t>
            </a:r>
            <a:r>
              <a:rPr lang="en-AU" sz="1400" dirty="0" err="1" smtClean="0"/>
              <a:t>тепловоза</a:t>
            </a:r>
            <a:r>
              <a:rPr lang="en-AU" sz="1400" dirty="0" smtClean="0"/>
              <a:t> ТЭП70с </a:t>
            </a:r>
            <a:r>
              <a:rPr lang="en-AU" sz="1400" dirty="0" err="1" smtClean="0"/>
              <a:t>электрической</a:t>
            </a:r>
            <a:r>
              <a:rPr lang="en-AU" sz="1400" dirty="0" smtClean="0"/>
              <a:t> </a:t>
            </a:r>
            <a:r>
              <a:rPr lang="en-AU" sz="1400" dirty="0" err="1" smtClean="0"/>
              <a:t>передачей</a:t>
            </a:r>
            <a:r>
              <a:rPr lang="en-AU" sz="1400" dirty="0" smtClean="0"/>
              <a:t> </a:t>
            </a:r>
            <a:r>
              <a:rPr lang="en-AU" sz="1400" dirty="0" err="1" smtClean="0"/>
              <a:t>переменно-постоянного</a:t>
            </a:r>
            <a:r>
              <a:rPr lang="en-AU" sz="1400" dirty="0" smtClean="0"/>
              <a:t> </a:t>
            </a:r>
            <a:r>
              <a:rPr lang="en-AU" sz="1400" dirty="0" err="1" smtClean="0"/>
              <a:t>тока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/>
          </a:bodyPr>
          <a:lstStyle/>
          <a:p>
            <a:r>
              <a:rPr lang="ru-RU" sz="800" dirty="0" smtClean="0"/>
              <a:t/>
            </a:r>
            <a:br>
              <a:rPr lang="ru-RU" sz="800" dirty="0" smtClean="0"/>
            </a:br>
            <a:r>
              <a:rPr sz="800" smtClean="0"/>
              <a:t>                                           </a:t>
            </a:r>
            <a:r>
              <a:rPr sz="1050" smtClean="0"/>
              <a:t>                                                                                                                      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1"/>
            <a:ext cx="85725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b="1" dirty="0" smtClean="0"/>
              <a:t>Общая характеристика</a:t>
            </a:r>
            <a:br>
              <a:rPr lang="ru-RU" sz="1600" b="1" dirty="0" smtClean="0"/>
            </a:br>
            <a:r>
              <a:rPr lang="ru-RU" sz="1600" u="sng" dirty="0" smtClean="0">
                <a:hlinkClick r:id="rId2" tooltip="Дизельный двигатель"/>
              </a:rPr>
              <a:t>Дизельный двигатель</a:t>
            </a:r>
            <a:r>
              <a:rPr lang="ru-RU" sz="1600" dirty="0" smtClean="0"/>
              <a:t> тепловоза преобразует энергию сгорания жидкого </a:t>
            </a:r>
            <a:r>
              <a:rPr lang="ru-RU" sz="1600" u="sng" dirty="0" smtClean="0">
                <a:hlinkClick r:id="rId3" tooltip="Топливо"/>
              </a:rPr>
              <a:t>топлива</a:t>
            </a:r>
            <a:r>
              <a:rPr lang="ru-RU" sz="1600" dirty="0" smtClean="0"/>
              <a:t> в механическую работу вращения </a:t>
            </a:r>
            <a:r>
              <a:rPr lang="ru-RU" sz="1600" u="sng" dirty="0" smtClean="0">
                <a:hlinkClick r:id="rId4" tooltip="Коленчатый вал"/>
              </a:rPr>
              <a:t>коленчатого вала</a:t>
            </a:r>
            <a:r>
              <a:rPr lang="ru-RU" sz="1600" dirty="0" smtClean="0"/>
              <a:t>, от которого вращение через тяговую передачу получают движущие колёса. К основным узлам тепловоза относится: экипажная часть, кузов тепловоза. К вспомогательным узлам — система охлаждения, система </a:t>
            </a:r>
            <a:r>
              <a:rPr lang="ru-RU" sz="1600" dirty="0" err="1" smtClean="0"/>
              <a:t>воздухоснабжения</a:t>
            </a:r>
            <a:r>
              <a:rPr lang="ru-RU" sz="1600" dirty="0" smtClean="0"/>
              <a:t>, воздушная (тормозная) система, песочная система, система пожаротушения и т. д.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857364"/>
            <a:ext cx="6643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err="1" smtClean="0"/>
              <a:t>Общий</a:t>
            </a:r>
            <a:r>
              <a:rPr lang="en-AU" b="1" dirty="0" smtClean="0"/>
              <a:t> </a:t>
            </a:r>
            <a:r>
              <a:rPr lang="en-AU" b="1" dirty="0" err="1" smtClean="0"/>
              <a:t>принцип</a:t>
            </a:r>
            <a:r>
              <a:rPr lang="en-AU" b="1" dirty="0" smtClean="0"/>
              <a:t> </a:t>
            </a:r>
            <a:r>
              <a:rPr lang="en-AU" b="1" dirty="0" err="1" smtClean="0"/>
              <a:t>работы</a:t>
            </a:r>
            <a:r>
              <a:rPr lang="en-AU" b="1" dirty="0" smtClean="0"/>
              <a:t> и </a:t>
            </a:r>
            <a:r>
              <a:rPr lang="en-AU" b="1" dirty="0" err="1" smtClean="0"/>
              <a:t>конструкция</a:t>
            </a:r>
            <a:endParaRPr lang="ru-RU" b="1" dirty="0"/>
          </a:p>
        </p:txBody>
      </p:sp>
      <p:pic>
        <p:nvPicPr>
          <p:cNvPr id="7" name="Рисунок 6" descr="http://upload.wikimedia.org/wikipedia/commons/8/87/Diesel_schema.gif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2285992"/>
            <a:ext cx="635798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4357695"/>
          <a:ext cx="8644000" cy="2537182"/>
        </p:xfrm>
        <a:graphic>
          <a:graphicData uri="http://schemas.openxmlformats.org/drawingml/2006/table">
            <a:tbl>
              <a:tblPr/>
              <a:tblGrid>
                <a:gridCol w="2161000"/>
                <a:gridCol w="2161000"/>
                <a:gridCol w="2161000"/>
                <a:gridCol w="2161000"/>
              </a:tblGrid>
              <a:tr h="61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en-AU" sz="1400" dirty="0">
                          <a:latin typeface="Times New Roman"/>
                          <a:ea typeface="Times New Roman"/>
                        </a:rPr>
                        <a:t>—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2" tooltip="Дизельный двигатель"/>
                        </a:rPr>
                        <a:t>дизель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2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холодильная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камера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3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высоковольтная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камера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4 —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7" tooltip="Выпрямитель"/>
                        </a:rPr>
                        <a:t>выпрямительная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установка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3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5 —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8" tooltip="Тяговый электродвигатель"/>
                        </a:rPr>
                        <a:t>тяговый</a:t>
                      </a:r>
                      <a:r>
                        <a:rPr lang="en-AU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8" tooltip="Тяговый электродвигатель"/>
                        </a:rPr>
                        <a:t>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8" tooltip="Тяговый электродвигатель"/>
                        </a:rPr>
                        <a:t>электродвигатель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7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стартер-генератор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8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глушитель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9 —</a:t>
                      </a:r>
                      <a:r>
                        <a:rPr lang="en-A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бак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воды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11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задняя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кабина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9" tooltip="Машинист локомотива"/>
                        </a:rPr>
                        <a:t>машиниста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12 —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0" tooltip="Электрический аккумулятор"/>
                        </a:rPr>
                        <a:t>аккумуляторная</a:t>
                      </a:r>
                      <a:r>
                        <a:rPr lang="en-AU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0" tooltip="Электрический аккумулятор"/>
                        </a:rPr>
                        <a:t>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0" tooltip="Электрический аккумулятор"/>
                        </a:rPr>
                        <a:t>батарея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5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13 — </a:t>
                      </a:r>
                      <a:r>
                        <a:rPr lang="en-AU" sz="1600" u="sng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hlinkClick r:id="rId11" tooltip="Топливный бак"/>
                        </a:rPr>
                        <a:t>топливный</a:t>
                      </a:r>
                      <a:r>
                        <a:rPr lang="en-AU" sz="1600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hlinkClick r:id="rId11" tooltip="Топливный бак"/>
                        </a:rPr>
                        <a:t> </a:t>
                      </a:r>
                      <a:r>
                        <a:rPr lang="en-AU" sz="1600" u="sng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hlinkClick r:id="rId11" tooltip="Топливный бак"/>
                        </a:rPr>
                        <a:t>бак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15 —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тележка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16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топливный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насос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17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бункер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песочницы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18 </a:t>
                      </a:r>
                      <a:r>
                        <a:rPr lang="en-AU" sz="1600" dirty="0">
                          <a:latin typeface="Times New Roman"/>
                          <a:ea typeface="Times New Roman"/>
                        </a:rPr>
                        <a:t>—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2" tooltip="Колёсная пара"/>
                        </a:rPr>
                        <a:t>колёсная</a:t>
                      </a:r>
                      <a:r>
                        <a:rPr lang="en-AU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2" tooltip="Колёсная пара"/>
                        </a:rPr>
                        <a:t>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2" tooltip="Колёсная пара"/>
                        </a:rPr>
                        <a:t>пара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19 — </a:t>
                      </a:r>
                      <a:r>
                        <a:rPr lang="en-AU" sz="16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hlinkClick r:id="rId13" tooltip="Метельник"/>
                        </a:rPr>
                        <a:t>метельник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000" dirty="0">
                          <a:latin typeface="Times New Roman"/>
                          <a:ea typeface="Times New Roman"/>
                        </a:rPr>
                        <a:t>20 — </a:t>
                      </a:r>
                      <a:r>
                        <a:rPr lang="en-AU" sz="1600" dirty="0" err="1">
                          <a:latin typeface="Times New Roman"/>
                          <a:ea typeface="Times New Roman"/>
                        </a:rPr>
                        <a:t>буфера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515220" cy="1214422"/>
          </a:xfrm>
        </p:spPr>
        <p:txBody>
          <a:bodyPr>
            <a:normAutofit fontScale="90000"/>
          </a:bodyPr>
          <a:lstStyle/>
          <a:p>
            <a:r>
              <a:rPr lang="en-AU" b="1" dirty="0" err="1" smtClean="0"/>
              <a:t>Конструкция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5757874" cy="59293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По конструкции ТЭП70 отчасти схож со своим предшественником </a:t>
            </a:r>
            <a:r>
              <a:rPr lang="ru-RU" u="sng" dirty="0" smtClean="0">
                <a:hlinkClick r:id="rId2" tooltip="Тепловоз ТЭП60"/>
              </a:rPr>
              <a:t>ТЭП60</a:t>
            </a:r>
            <a:r>
              <a:rPr lang="ru-RU" dirty="0" smtClean="0"/>
              <a:t> — тоже несущий кузов с похожими обводами (один из слесарей депо </a:t>
            </a:r>
            <a:r>
              <a:rPr lang="ru-RU" dirty="0" err="1" smtClean="0"/>
              <a:t>Екатеринбург-Сортировочный</a:t>
            </a:r>
            <a:r>
              <a:rPr lang="ru-RU" dirty="0" smtClean="0"/>
              <a:t>, увидев фотографию ТЭП70 депо Тюмень, принял его за ТЭП60), тоже трёхосная тележка с опорно-рамным приводом системы </a:t>
            </a:r>
            <a:r>
              <a:rPr lang="ru-RU" dirty="0" err="1" smtClean="0"/>
              <a:t>Альстом</a:t>
            </a:r>
            <a:r>
              <a:rPr lang="ru-RU" dirty="0" smtClean="0"/>
              <a:t> (полый вал, жёстко связанный с тяговым двигателем; внутри вала проходит ось </a:t>
            </a:r>
            <a:r>
              <a:rPr lang="ru-RU" u="sng" dirty="0" smtClean="0">
                <a:hlinkClick r:id="rId3" tooltip="Колёсная пара"/>
              </a:rPr>
              <a:t>колёсной пары</a:t>
            </a:r>
            <a:r>
              <a:rPr lang="ru-RU" dirty="0" smtClean="0"/>
              <a:t>, а колёса связаны с полым валом через резинометаллические поводки), практически такое же холодильное устройство с двумя вентиляторами, имеющими гидростатический привод. Однако, имеется гораздо большее число отличий. В частности, неэкономичный </a:t>
            </a:r>
            <a:r>
              <a:rPr lang="ru-RU" u="sng" dirty="0" smtClean="0">
                <a:hlinkClick r:id="rId4" tooltip="Двухтактный двигатель"/>
              </a:rPr>
              <a:t>двухтактный</a:t>
            </a:r>
            <a:r>
              <a:rPr lang="ru-RU" dirty="0" smtClean="0"/>
              <a:t> </a:t>
            </a:r>
            <a:r>
              <a:rPr lang="ru-RU" u="sng" dirty="0" smtClean="0">
                <a:hlinkClick r:id="rId5" tooltip="Дизельный двигатель"/>
              </a:rPr>
              <a:t>дизель</a:t>
            </a:r>
            <a:r>
              <a:rPr lang="ru-RU" dirty="0" smtClean="0"/>
              <a:t> серии ДН23/30 (такой же, как на тепловозах </a:t>
            </a:r>
            <a:r>
              <a:rPr lang="ru-RU" u="sng" dirty="0" smtClean="0">
                <a:hlinkClick r:id="rId6" tooltip="Тепловоз М62"/>
              </a:rPr>
              <a:t>М62</a:t>
            </a:r>
            <a:r>
              <a:rPr lang="ru-RU" dirty="0" smtClean="0"/>
              <a:t>, но с увеличенным числом цилиндров и промежуточным охлаждением) заменён </a:t>
            </a:r>
            <a:r>
              <a:rPr lang="ru-RU" u="sng" dirty="0" smtClean="0">
                <a:hlinkClick r:id="rId7" tooltip="Четырёхтактный двигатель"/>
              </a:rPr>
              <a:t>четырёхтактным</a:t>
            </a:r>
            <a:r>
              <a:rPr lang="ru-RU" dirty="0" smtClean="0"/>
              <a:t> 5Д49, а электропередача постоянного тока — на передачу переменно-постоянного тока. Мощность возросла до 4000 л.с. вместо прежних 3000.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http://upload.wikimedia.org/wikipedia/commons/thumb/b/b1/TEP70BS_026.jpg/130px-TEP70BS_026.jpg">
            <a:hlinkClick r:id="rId8"/>
          </p:cNvPr>
          <p:cNvPicPr>
            <a:picLocks noGrp="1"/>
          </p:cNvPicPr>
          <p:nvPr>
            <p:ph sz="half" idx="2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74" y="571480"/>
            <a:ext cx="2571768" cy="407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215058" y="4929198"/>
            <a:ext cx="2928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err="1" smtClean="0"/>
              <a:t>Тепловоз</a:t>
            </a:r>
            <a:r>
              <a:rPr lang="en-AU" dirty="0" smtClean="0"/>
              <a:t> ТЭП70БС в </a:t>
            </a:r>
            <a:r>
              <a:rPr lang="en-AU" dirty="0" err="1" smtClean="0"/>
              <a:t>цехе</a:t>
            </a:r>
            <a:r>
              <a:rPr lang="en-AU" dirty="0" smtClean="0"/>
              <a:t> </a:t>
            </a:r>
            <a:r>
              <a:rPr lang="en-AU" dirty="0" err="1" smtClean="0"/>
              <a:t>Коломенского</a:t>
            </a:r>
            <a:r>
              <a:rPr lang="en-AU" dirty="0" smtClean="0"/>
              <a:t> </a:t>
            </a:r>
            <a:r>
              <a:rPr lang="en-AU" dirty="0" err="1" smtClean="0"/>
              <a:t>завода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642918"/>
            <a:ext cx="6357982" cy="59293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Конструкция силовой установки и электропередачи такая же, как у тепловозов </a:t>
            </a:r>
            <a:r>
              <a:rPr lang="ru-RU" u="sng" dirty="0" smtClean="0">
                <a:hlinkClick r:id="rId2" tooltip="Тепловоз 2ТЭ116"/>
              </a:rPr>
              <a:t>2ТЭ116</a:t>
            </a:r>
            <a:r>
              <a:rPr lang="ru-RU" dirty="0" smtClean="0"/>
              <a:t> и </a:t>
            </a:r>
            <a:r>
              <a:rPr lang="ru-RU" u="sng" dirty="0" smtClean="0">
                <a:hlinkClick r:id="rId3" tooltip="Тепловоз ТЭМ7"/>
              </a:rPr>
              <a:t>ТЭМ7</a:t>
            </a:r>
            <a:r>
              <a:rPr lang="ru-RU" dirty="0" smtClean="0"/>
              <a:t> — дизель Д49 приводит во вращение два масляных насоса (первой и второй ступени), два водяных насоса (первого контура, охлаждающего дизель, и второго контура, охлаждающего масло дизеля и </a:t>
            </a:r>
            <a:r>
              <a:rPr lang="ru-RU" dirty="0" err="1" smtClean="0"/>
              <a:t>наддувочный</a:t>
            </a:r>
            <a:r>
              <a:rPr lang="ru-RU" dirty="0" smtClean="0"/>
              <a:t> воздух), две вспомогательных электромашины (коллекторный стартёр-генератор и однофазный синхронный возбудитель) и через упругую муфту тяговый синхронный генератор (ГС), имеющий на статоре две трёхфазных звезды, сдвинутых одна относительно другой на 30 электрических градусов. Ток из цепи управления (напряжение 110 В, вырабатываемое </a:t>
            </a:r>
            <a:r>
              <a:rPr lang="ru-RU" dirty="0" err="1" smtClean="0"/>
              <a:t>стартёр-генератором</a:t>
            </a:r>
            <a:r>
              <a:rPr lang="ru-RU" dirty="0" smtClean="0"/>
              <a:t>) подаётся на ротор возбудителя, выработанный возбудителем переменный ток выпрямляется управляемым выпрямителем возбуждения УВВ (УВВ собран из тиристоров и позволяет в процессе выпрямления регулировать напряжение, управляется УВВ блоком управления возбуждением) и подаётся на ротор ГС.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 descr="http://upload.wikimedia.org/wikipedia/commons/thumb/8/8a/Tep70-h.jpg/200px-Tep70-h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214422"/>
            <a:ext cx="22860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072330" y="4000504"/>
            <a:ext cx="16430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err="1" smtClean="0"/>
              <a:t>Вид</a:t>
            </a:r>
            <a:r>
              <a:rPr lang="en-AU" dirty="0" smtClean="0"/>
              <a:t> </a:t>
            </a:r>
            <a:r>
              <a:rPr lang="en-AU" dirty="0" err="1" smtClean="0"/>
              <a:t>из</a:t>
            </a:r>
            <a:r>
              <a:rPr lang="en-AU" dirty="0" smtClean="0"/>
              <a:t> </a:t>
            </a:r>
            <a:r>
              <a:rPr lang="en-AU" dirty="0" err="1" smtClean="0"/>
              <a:t>кабины</a:t>
            </a:r>
            <a:r>
              <a:rPr lang="en-AU" dirty="0" smtClean="0"/>
              <a:t> в </a:t>
            </a:r>
            <a:r>
              <a:rPr lang="en-AU" dirty="0" err="1" smtClean="0"/>
              <a:t>шахту</a:t>
            </a:r>
            <a:r>
              <a:rPr lang="en-AU" dirty="0" smtClean="0"/>
              <a:t> </a:t>
            </a:r>
            <a:r>
              <a:rPr lang="en-AU" dirty="0" err="1" smtClean="0"/>
              <a:t>холодильника</a:t>
            </a:r>
            <a:r>
              <a:rPr lang="en-AU" dirty="0" smtClean="0"/>
              <a:t>, </a:t>
            </a:r>
            <a:r>
              <a:rPr lang="en-AU" dirty="0" err="1" smtClean="0"/>
              <a:t>тепловоз</a:t>
            </a:r>
            <a:r>
              <a:rPr lang="en-AU" dirty="0" smtClean="0"/>
              <a:t> ТЭП70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142984"/>
            <a:ext cx="65722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Выработанное генератором переменное напряжение выпрямляется в </a:t>
            </a:r>
            <a:r>
              <a:rPr lang="ru-RU" u="sng" dirty="0" smtClean="0">
                <a:hlinkClick r:id="rId2" tooltip="Выпрямитель"/>
              </a:rPr>
              <a:t>выпрямительной</a:t>
            </a:r>
            <a:r>
              <a:rPr lang="ru-RU" dirty="0" smtClean="0"/>
              <a:t> установке ВУ, собранной из </a:t>
            </a:r>
            <a:r>
              <a:rPr lang="ru-RU" u="sng" dirty="0" smtClean="0">
                <a:hlinkClick r:id="rId3" tooltip="Диод"/>
              </a:rPr>
              <a:t>диодов</a:t>
            </a:r>
            <a:r>
              <a:rPr lang="ru-RU" dirty="0" smtClean="0"/>
              <a:t>, и через поездные контакторы подаётся на шесть параллельно соединённых </a:t>
            </a:r>
            <a:r>
              <a:rPr lang="ru-RU" u="sng" dirty="0" smtClean="0">
                <a:hlinkClick r:id="rId4" tooltip="Тяговый электродвигатель"/>
              </a:rPr>
              <a:t>тяговых двигателей</a:t>
            </a:r>
            <a:r>
              <a:rPr lang="ru-RU" dirty="0" smtClean="0"/>
              <a:t>. Также в силовой цепи имеется пневматический реверсор и переключатели ослабления поля, позволяющие получить две ступени ослабления возбуждения. Реверсором управляет машинист, а переключатели ОП включаются либо автоматически с помощью реле перехода, контролирующими ток и напряжения тяговых двигателей, либо вручную. Система управления возбуждением электронная, контролирует ток и напряжение тягового генератора, нагрузку дизеля с помощью установленного в регуляторе дизеля индуктивного датчика и другие параметры.</a:t>
            </a:r>
            <a:endParaRPr lang="ru-RU" dirty="0"/>
          </a:p>
        </p:txBody>
      </p:sp>
      <p:pic>
        <p:nvPicPr>
          <p:cNvPr id="5" name="Рисунок 4" descr="http://upload.wikimedia.org/wikipedia/commons/thumb/a/a6/Tep70-v.jpg/200px-Tep70-v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785794"/>
            <a:ext cx="1905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3105835"/>
            <a:ext cx="1714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err="1" smtClean="0"/>
              <a:t>Тяговое</a:t>
            </a:r>
            <a:r>
              <a:rPr lang="en-AU" dirty="0" smtClean="0"/>
              <a:t> </a:t>
            </a:r>
            <a:r>
              <a:rPr lang="en-AU" dirty="0" err="1" smtClean="0"/>
              <a:t>электрооборудование</a:t>
            </a:r>
            <a:r>
              <a:rPr lang="en-AU" dirty="0" smtClean="0"/>
              <a:t> и </a:t>
            </a:r>
            <a:r>
              <a:rPr lang="en-AU" dirty="0" err="1" smtClean="0"/>
              <a:t>установка</a:t>
            </a:r>
            <a:r>
              <a:rPr lang="en-AU" dirty="0" smtClean="0"/>
              <a:t> ЦВС </a:t>
            </a:r>
            <a:r>
              <a:rPr lang="en-AU" dirty="0" err="1" smtClean="0"/>
              <a:t>тепловоза</a:t>
            </a:r>
            <a:r>
              <a:rPr lang="en-AU" dirty="0" smtClean="0"/>
              <a:t> ТЭП70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</TotalTime>
  <Words>668</Words>
  <Application>Microsoft Office PowerPoint</Application>
  <PresentationFormat>Экран (4:3)</PresentationFormat>
  <Paragraphs>71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         Tallinna Transpordikool</vt:lpstr>
      <vt:lpstr>Слайд 2</vt:lpstr>
      <vt:lpstr>ТЭП70 </vt:lpstr>
      <vt:lpstr>Слайд 4</vt:lpstr>
      <vt:lpstr>Слайд 5</vt:lpstr>
      <vt:lpstr>                                                                                                                                                                   </vt:lpstr>
      <vt:lpstr>Конструкция </vt:lpstr>
      <vt:lpstr>Слайд 8</vt:lpstr>
      <vt:lpstr>Слайд 9</vt:lpstr>
      <vt:lpstr>Слайд 10</vt:lpstr>
      <vt:lpstr>Слайд 11</vt:lpstr>
      <vt:lpstr>Модификации </vt:lpstr>
      <vt:lpstr> 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Tallinna Transpordikool</dc:title>
  <dc:creator>Andrei</dc:creator>
  <cp:lastModifiedBy>Ната</cp:lastModifiedBy>
  <cp:revision>20</cp:revision>
  <dcterms:created xsi:type="dcterms:W3CDTF">2010-08-21T15:42:27Z</dcterms:created>
  <dcterms:modified xsi:type="dcterms:W3CDTF">2011-02-03T14:18:08Z</dcterms:modified>
</cp:coreProperties>
</file>