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26" r:id="rId2"/>
    <p:sldId id="290" r:id="rId3"/>
    <p:sldId id="288" r:id="rId4"/>
    <p:sldId id="259" r:id="rId5"/>
    <p:sldId id="262" r:id="rId6"/>
    <p:sldId id="323" r:id="rId7"/>
    <p:sldId id="269" r:id="rId8"/>
    <p:sldId id="292" r:id="rId9"/>
    <p:sldId id="261" r:id="rId10"/>
    <p:sldId id="293" r:id="rId11"/>
    <p:sldId id="268" r:id="rId12"/>
    <p:sldId id="267" r:id="rId13"/>
    <p:sldId id="266" r:id="rId14"/>
    <p:sldId id="265" r:id="rId15"/>
    <p:sldId id="264" r:id="rId16"/>
    <p:sldId id="271" r:id="rId17"/>
    <p:sldId id="272" r:id="rId18"/>
    <p:sldId id="270" r:id="rId19"/>
    <p:sldId id="263" r:id="rId20"/>
    <p:sldId id="276" r:id="rId21"/>
    <p:sldId id="275" r:id="rId22"/>
    <p:sldId id="274" r:id="rId23"/>
    <p:sldId id="294" r:id="rId24"/>
    <p:sldId id="273" r:id="rId25"/>
    <p:sldId id="260" r:id="rId26"/>
    <p:sldId id="278" r:id="rId27"/>
    <p:sldId id="279" r:id="rId28"/>
    <p:sldId id="277" r:id="rId29"/>
    <p:sldId id="287" r:id="rId30"/>
    <p:sldId id="286" r:id="rId31"/>
    <p:sldId id="281" r:id="rId32"/>
    <p:sldId id="295" r:id="rId33"/>
    <p:sldId id="296" r:id="rId34"/>
    <p:sldId id="297" r:id="rId35"/>
    <p:sldId id="298" r:id="rId36"/>
    <p:sldId id="299" r:id="rId37"/>
    <p:sldId id="307" r:id="rId38"/>
    <p:sldId id="285" r:id="rId39"/>
    <p:sldId id="284" r:id="rId40"/>
    <p:sldId id="300" r:id="rId41"/>
    <p:sldId id="324" r:id="rId42"/>
    <p:sldId id="283" r:id="rId43"/>
    <p:sldId id="282" r:id="rId44"/>
    <p:sldId id="301" r:id="rId45"/>
    <p:sldId id="306" r:id="rId46"/>
    <p:sldId id="304" r:id="rId47"/>
    <p:sldId id="303" r:id="rId48"/>
    <p:sldId id="305" r:id="rId49"/>
    <p:sldId id="308" r:id="rId50"/>
    <p:sldId id="327" r:id="rId51"/>
    <p:sldId id="302" r:id="rId52"/>
    <p:sldId id="312" r:id="rId53"/>
    <p:sldId id="311" r:id="rId54"/>
    <p:sldId id="310" r:id="rId55"/>
    <p:sldId id="309" r:id="rId56"/>
    <p:sldId id="313" r:id="rId57"/>
    <p:sldId id="317" r:id="rId58"/>
    <p:sldId id="316" r:id="rId59"/>
    <p:sldId id="321" r:id="rId60"/>
    <p:sldId id="315" r:id="rId61"/>
    <p:sldId id="320" r:id="rId62"/>
    <p:sldId id="319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9B6"/>
    <a:srgbClr val="2173EB"/>
    <a:srgbClr val="D8E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4675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FC821-B2B3-43D7-AD75-E49A1047AC7A}" type="datetimeFigureOut">
              <a:rPr lang="ru-RU" smtClean="0"/>
              <a:t>08.04.2020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10F20-B7C4-4392-AE3A-DF5493D178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31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6AEF-DE6A-4A3A-A865-C78AA1221512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60FA-8AE1-40F8-9BED-D1F5740D24E8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F983E-1C71-432D-A4E8-2D66B1A6EE51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64B16-7975-4BDE-8B03-4EE4F2930E08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ED684-BD79-4A4D-840A-D5E1A4547D94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BC5D-F8A3-403B-A37A-7F7354F10EFF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BA7D-4D5D-4C37-8B01-164D0D66B766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C1F81-6E9E-4D7A-A029-FA0723ACFD08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F24C-115A-4E13-926B-DA97F227C3EB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FC74-200C-4DE8-9FE5-7EDCA65F5CEA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2D078-88C5-4245-A5B3-132779C46989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235A7-9361-403D-B9DB-B575BE464C86}" type="datetime1">
              <a:rPr lang="ru-RU" smtClean="0"/>
              <a:t>08.04.2020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Межлумян Э.Э.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4.wdp"/><Relationship Id="rId7" Type="http://schemas.openxmlformats.org/officeDocument/2006/relationships/image" Target="../media/image3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img.findtm.ru/img/tz_registered_img/6/65232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8" y="3365508"/>
            <a:ext cx="2550807" cy="25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0" y="6535764"/>
            <a:ext cx="9144000" cy="322236"/>
            <a:chOff x="0" y="6632450"/>
            <a:chExt cx="9144000" cy="32223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669361"/>
              <a:ext cx="9144000" cy="2853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0" y="6632450"/>
              <a:ext cx="9144000" cy="4571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Заголовок 1"/>
          <p:cNvSpPr txBox="1">
            <a:spLocks/>
          </p:cNvSpPr>
          <p:nvPr/>
        </p:nvSpPr>
        <p:spPr>
          <a:xfrm>
            <a:off x="384307" y="692696"/>
            <a:ext cx="8568952" cy="1040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spcBef>
                <a:spcPts val="0"/>
              </a:spcBef>
            </a:pPr>
            <a:r>
              <a:rPr lang="ru-RU" sz="2800" b="1" dirty="0">
                <a:ln w="10541" cmpd="sng">
                  <a:noFill/>
                  <a:prstDash val="solid"/>
                </a:ln>
                <a:solidFill>
                  <a:srgbClr val="3E79B6"/>
                </a:solidFill>
                <a:latin typeface="Century Gothic" panose="020B0502020202020204" pitchFamily="34" charset="0"/>
                <a:ea typeface="+mn-ea"/>
                <a:cs typeface="+mn-cs"/>
              </a:rPr>
              <a:t>Грузовой магистральный двухсекционный тепловоз 2ТЭ25К</a:t>
            </a:r>
            <a:r>
              <a:rPr lang="ru-RU" sz="2800" b="1" baseline="30000" dirty="0">
                <a:ln w="10541" cmpd="sng">
                  <a:noFill/>
                  <a:prstDash val="solid"/>
                </a:ln>
                <a:solidFill>
                  <a:srgbClr val="3E79B6"/>
                </a:solidFill>
                <a:latin typeface="Century Gothic" panose="020B0502020202020204" pitchFamily="34" charset="0"/>
                <a:ea typeface="+mn-ea"/>
                <a:cs typeface="+mn-cs"/>
              </a:rPr>
              <a:t>М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84307" y="2525439"/>
            <a:ext cx="354951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/>
              <a:t>Тема 2 – Экипажная часть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84306" y="5877272"/>
            <a:ext cx="346710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Комплект презентаций для проведения лекционных занятий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84308" y="4378908"/>
            <a:ext cx="3549517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84308" y="3757743"/>
            <a:ext cx="3467100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1615440"/>
            <a:ext cx="9144001" cy="445268"/>
            <a:chOff x="0" y="1615440"/>
            <a:chExt cx="9144001" cy="445268"/>
          </a:xfrm>
        </p:grpSpPr>
        <p:sp>
          <p:nvSpPr>
            <p:cNvPr id="8" name="Полилиния 7"/>
            <p:cNvSpPr/>
            <p:nvPr/>
          </p:nvSpPr>
          <p:spPr>
            <a:xfrm>
              <a:off x="0" y="1615440"/>
              <a:ext cx="9144000" cy="445268"/>
            </a:xfrm>
            <a:custGeom>
              <a:avLst/>
              <a:gdLst>
                <a:gd name="connsiteX0" fmla="*/ 9136380 w 9136380"/>
                <a:gd name="connsiteY0" fmla="*/ 0 h 445268"/>
                <a:gd name="connsiteX1" fmla="*/ 4518660 w 9136380"/>
                <a:gd name="connsiteY1" fmla="*/ 419100 h 445268"/>
                <a:gd name="connsiteX2" fmla="*/ 0 w 9136380"/>
                <a:gd name="connsiteY2" fmla="*/ 365760 h 4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36380" h="445268">
                  <a:moveTo>
                    <a:pt x="9136380" y="0"/>
                  </a:moveTo>
                  <a:cubicBezTo>
                    <a:pt x="7588885" y="179070"/>
                    <a:pt x="6041390" y="358140"/>
                    <a:pt x="4518660" y="419100"/>
                  </a:cubicBezTo>
                  <a:cubicBezTo>
                    <a:pt x="2995930" y="480060"/>
                    <a:pt x="1497965" y="422910"/>
                    <a:pt x="0" y="365760"/>
                  </a:cubicBezTo>
                </a:path>
              </a:pathLst>
            </a:cu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0" y="1927860"/>
              <a:ext cx="9144000" cy="121940"/>
            </a:xfrm>
            <a:custGeom>
              <a:avLst/>
              <a:gdLst>
                <a:gd name="connsiteX0" fmla="*/ 0 w 9174480"/>
                <a:gd name="connsiteY0" fmla="*/ 7620 h 121940"/>
                <a:gd name="connsiteX1" fmla="*/ 3741420 w 9174480"/>
                <a:gd name="connsiteY1" fmla="*/ 121920 h 121940"/>
                <a:gd name="connsiteX2" fmla="*/ 9174480 w 9174480"/>
                <a:gd name="connsiteY2" fmla="*/ 0 h 1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480" h="121940">
                  <a:moveTo>
                    <a:pt x="0" y="7620"/>
                  </a:moveTo>
                  <a:cubicBezTo>
                    <a:pt x="1106170" y="65405"/>
                    <a:pt x="2212340" y="123190"/>
                    <a:pt x="3741420" y="121920"/>
                  </a:cubicBezTo>
                  <a:cubicBezTo>
                    <a:pt x="5270500" y="120650"/>
                    <a:pt x="7222490" y="60325"/>
                    <a:pt x="9174480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0" y="1999738"/>
              <a:ext cx="9144001" cy="60970"/>
            </a:xfrm>
            <a:custGeom>
              <a:avLst/>
              <a:gdLst>
                <a:gd name="connsiteX0" fmla="*/ 0 w 9174480"/>
                <a:gd name="connsiteY0" fmla="*/ 7620 h 121940"/>
                <a:gd name="connsiteX1" fmla="*/ 3741420 w 9174480"/>
                <a:gd name="connsiteY1" fmla="*/ 121920 h 121940"/>
                <a:gd name="connsiteX2" fmla="*/ 9174480 w 9174480"/>
                <a:gd name="connsiteY2" fmla="*/ 0 h 1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480" h="121940">
                  <a:moveTo>
                    <a:pt x="0" y="7620"/>
                  </a:moveTo>
                  <a:cubicBezTo>
                    <a:pt x="1106170" y="65405"/>
                    <a:pt x="2212340" y="123190"/>
                    <a:pt x="3741420" y="121920"/>
                  </a:cubicBezTo>
                  <a:cubicBezTo>
                    <a:pt x="5270500" y="120650"/>
                    <a:pt x="7222490" y="60325"/>
                    <a:pt x="9174480" y="0"/>
                  </a:cubicBezTo>
                </a:path>
              </a:pathLst>
            </a:custGeom>
            <a:noFill/>
            <a:ln w="31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103" name="Picture 7" descr="https://www.trainpix.org/photo/01/85/89/18589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9" t="40923" r="52034" b="8634"/>
          <a:stretch/>
        </p:blipFill>
        <p:spPr bwMode="auto">
          <a:xfrm>
            <a:off x="3933825" y="2104349"/>
            <a:ext cx="5210176" cy="443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071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81495"/>
            <a:ext cx="6912769" cy="332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73" y="732766"/>
            <a:ext cx="7610054" cy="274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2116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Путеочиститель 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3670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ЭРНЕСТИК\Фото 2ТЭ25КМ\Механика\20180425_1001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4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-1" r="26" b="2040"/>
          <a:stretch/>
        </p:blipFill>
        <p:spPr bwMode="auto">
          <a:xfrm>
            <a:off x="777810" y="978074"/>
            <a:ext cx="7588381" cy="557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359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Путеочиститель (общий вид) 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7501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ЭРНЕСТИК\Фото 2ТЭ25КМ\Механика\2ТЭ25Км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6466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Установка аккумуляторной батареи и топливного бака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5357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31453" y="2060848"/>
            <a:ext cx="8681094" cy="3248137"/>
            <a:chOff x="25127" y="732766"/>
            <a:chExt cx="8681094" cy="3248137"/>
          </a:xfrm>
        </p:grpSpPr>
        <p:pic>
          <p:nvPicPr>
            <p:cNvPr id="7" name="Picture 3" descr="D:\ЭРНЕСТИК\Фото 2ТЭ25КМ\20180529_11143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372" y="732766"/>
              <a:ext cx="4330849" cy="324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D:\ЭРНЕСТИК\Фото 2ТЭ25КМ\20180529_111429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7" y="732766"/>
              <a:ext cx="4330849" cy="324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3" name="TextBox 12"/>
            <p:cNvSpPr txBox="1"/>
            <p:nvPr/>
          </p:nvSpPr>
          <p:spPr>
            <a:xfrm>
              <a:off x="251520" y="564935"/>
              <a:ext cx="17923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Торец секции 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5" name="Полилиния 1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олилиния 1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2790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5496" y="1244720"/>
            <a:ext cx="9021522" cy="5034047"/>
            <a:chOff x="35496" y="1244720"/>
            <a:chExt cx="9021522" cy="503404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CFCFC">
                    <a:alpha val="99608"/>
                  </a:srgbClr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412776"/>
              <a:ext cx="5052917" cy="4865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 descr="D:\ЭРНЕСТИК\1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62" r="52235"/>
            <a:stretch/>
          </p:blipFill>
          <p:spPr bwMode="auto">
            <a:xfrm>
              <a:off x="4993116" y="1768942"/>
              <a:ext cx="4063902" cy="4464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Прямая соединительная линия 8"/>
            <p:cNvCxnSpPr/>
            <p:nvPr/>
          </p:nvCxnSpPr>
          <p:spPr>
            <a:xfrm>
              <a:off x="5508104" y="1628800"/>
              <a:ext cx="1080121" cy="2808312"/>
            </a:xfrm>
            <a:prstGeom prst="line">
              <a:avLst/>
            </a:prstGeom>
            <a:ln w="19050">
              <a:solidFill>
                <a:srgbClr val="FF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Скругленный прямоугольник 9"/>
            <p:cNvSpPr/>
            <p:nvPr/>
          </p:nvSpPr>
          <p:spPr>
            <a:xfrm>
              <a:off x="3923928" y="1244720"/>
              <a:ext cx="4063902" cy="43204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</a:rPr>
                <a:t>Энергопоглощающее устройство 104 мм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5" name="TextBox 14"/>
            <p:cNvSpPr txBox="1"/>
            <p:nvPr/>
          </p:nvSpPr>
          <p:spPr>
            <a:xfrm>
              <a:off x="251520" y="564935"/>
              <a:ext cx="2358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Кабина машиниста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7" name="Полилиния 16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олилиния 17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2426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82338" y="908720"/>
            <a:ext cx="8579324" cy="5719946"/>
            <a:chOff x="169140" y="799126"/>
            <a:chExt cx="8940559" cy="5960786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40" y="799126"/>
              <a:ext cx="4283246" cy="4346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885990"/>
              <a:ext cx="5545811" cy="3873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3" name="TextBox 12"/>
            <p:cNvSpPr txBox="1"/>
            <p:nvPr/>
          </p:nvSpPr>
          <p:spPr>
            <a:xfrm>
              <a:off x="251520" y="564935"/>
              <a:ext cx="2358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Кабина машиниста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5" name="Полилиния 1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олилиния 1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4209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56" y="1052736"/>
            <a:ext cx="8233689" cy="5437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5444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Кабина машиниста (установка кондиционера)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1882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43799" y="943786"/>
            <a:ext cx="8656403" cy="5697907"/>
            <a:chOff x="107504" y="954358"/>
            <a:chExt cx="8915258" cy="5868293"/>
          </a:xfrm>
        </p:grpSpPr>
        <p:pic>
          <p:nvPicPr>
            <p:cNvPr id="7" name="Рисунок 6"/>
            <p:cNvPicPr/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12" t="7531" r="13352" b="9779"/>
            <a:stretch/>
          </p:blipFill>
          <p:spPr bwMode="auto">
            <a:xfrm>
              <a:off x="2492115" y="2308125"/>
              <a:ext cx="3269867" cy="27880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2" descr="D:\ЭРНЕСТИК\ФОТО 2тэ25км\20180425_094757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20" r="18595"/>
            <a:stretch/>
          </p:blipFill>
          <p:spPr bwMode="auto">
            <a:xfrm>
              <a:off x="5950041" y="2720162"/>
              <a:ext cx="3072721" cy="3816424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D:\ЭРНЕСТИК\ФОТО 2тэ25км\20180425_094704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5" t="8681" r="18092"/>
            <a:stretch/>
          </p:blipFill>
          <p:spPr bwMode="auto">
            <a:xfrm>
              <a:off x="107504" y="2817148"/>
              <a:ext cx="2105117" cy="2078898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D:\ЭРНЕСТИК\ФОТО 2тэ25км\20180425_094722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8" t="30969" r="7442" b="38062"/>
            <a:stretch/>
          </p:blipFill>
          <p:spPr bwMode="auto">
            <a:xfrm>
              <a:off x="2431237" y="954358"/>
              <a:ext cx="4281527" cy="1243074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D:\ЭРНЕСТИК\ФОТО 2тэ25км\20180425_094819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86" t="20698" r="35814" b="16977"/>
            <a:stretch/>
          </p:blipFill>
          <p:spPr bwMode="auto">
            <a:xfrm>
              <a:off x="4555232" y="5157192"/>
              <a:ext cx="1068877" cy="1665459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D:\ЭРНЕСТИК\ФОТО 2тэ25км\20180425_094826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82" r="31559"/>
            <a:stretch/>
          </p:blipFill>
          <p:spPr bwMode="auto">
            <a:xfrm>
              <a:off x="3707904" y="5157191"/>
              <a:ext cx="700805" cy="1665460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D:\ЭРНЕСТИК\ФОТО 2тэ25км\20180425_09483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4" t="19148" r="11395" b="10465"/>
            <a:stretch/>
          </p:blipFill>
          <p:spPr bwMode="auto">
            <a:xfrm>
              <a:off x="1043608" y="5157191"/>
              <a:ext cx="2514607" cy="1665460"/>
            </a:xfrm>
            <a:prstGeom prst="rect">
              <a:avLst/>
            </a:prstGeom>
            <a:noFill/>
            <a:ln w="28575">
              <a:solidFill>
                <a:srgbClr val="F796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5292081" y="3140968"/>
              <a:ext cx="657960" cy="0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741210" y="2197432"/>
              <a:ext cx="0" cy="295464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5547327" y="4830057"/>
              <a:ext cx="0" cy="298996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  <p:cxnSp>
          <p:nvCxnSpPr>
            <p:cNvPr id="17" name="Прямая соединительная линия 16"/>
            <p:cNvCxnSpPr>
              <a:stCxn id="12" idx="0"/>
            </p:cNvCxnSpPr>
            <p:nvPr/>
          </p:nvCxnSpPr>
          <p:spPr>
            <a:xfrm flipV="1">
              <a:off x="4058307" y="3789040"/>
              <a:ext cx="945741" cy="1368151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  <p:cxnSp>
          <p:nvCxnSpPr>
            <p:cNvPr id="18" name="Прямая соединительная линия 17"/>
            <p:cNvCxnSpPr>
              <a:stCxn id="13" idx="0"/>
            </p:cNvCxnSpPr>
            <p:nvPr/>
          </p:nvCxnSpPr>
          <p:spPr>
            <a:xfrm flipV="1">
              <a:off x="2300912" y="4581128"/>
              <a:ext cx="1911048" cy="576063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  <p:cxnSp>
          <p:nvCxnSpPr>
            <p:cNvPr id="19" name="Прямая соединительная линия 18"/>
            <p:cNvCxnSpPr>
              <a:stCxn id="9" idx="3"/>
            </p:cNvCxnSpPr>
            <p:nvPr/>
          </p:nvCxnSpPr>
          <p:spPr>
            <a:xfrm>
              <a:off x="2212621" y="3856597"/>
              <a:ext cx="775203" cy="220475"/>
            </a:xfrm>
            <a:prstGeom prst="line">
              <a:avLst/>
            </a:prstGeom>
            <a:noFill/>
            <a:ln w="28575" cap="flat" cmpd="sng" algn="ctr">
              <a:solidFill>
                <a:srgbClr val="F79646"/>
              </a:solidFill>
              <a:prstDash val="solid"/>
              <a:tailEnd type="oval"/>
            </a:ln>
            <a:effectLst/>
          </p:spPr>
        </p:cxnSp>
      </p:grpSp>
      <p:grpSp>
        <p:nvGrpSpPr>
          <p:cNvPr id="20" name="Группа 19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4" name="TextBox 23"/>
            <p:cNvSpPr txBox="1"/>
            <p:nvPr/>
          </p:nvSpPr>
          <p:spPr>
            <a:xfrm>
              <a:off x="251520" y="564935"/>
              <a:ext cx="3717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Кабина машиниста (интерьер) </a:t>
              </a: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6" name="Полилиния 25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олилиния 26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8257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9073" y="1057816"/>
            <a:ext cx="8985854" cy="5544616"/>
            <a:chOff x="79073" y="1057816"/>
            <a:chExt cx="8985854" cy="5544616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73" y="1273840"/>
              <a:ext cx="8985854" cy="5328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2411760" y="5929596"/>
              <a:ext cx="1656184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Панель автоматов</a:t>
              </a:r>
            </a:p>
          </p:txBody>
        </p:sp>
        <p:cxnSp>
          <p:nvCxnSpPr>
            <p:cNvPr id="9" name="Прямая соединительная линия 8"/>
            <p:cNvCxnSpPr>
              <a:endCxn id="10" idx="0"/>
            </p:cNvCxnSpPr>
            <p:nvPr/>
          </p:nvCxnSpPr>
          <p:spPr>
            <a:xfrm>
              <a:off x="948030" y="3794120"/>
              <a:ext cx="232733" cy="213547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Скругленный прямоугольник 9"/>
            <p:cNvSpPr/>
            <p:nvPr/>
          </p:nvSpPr>
          <p:spPr>
            <a:xfrm>
              <a:off x="106859" y="5929596"/>
              <a:ext cx="2147807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Рукоятка бдительности помощника</a:t>
              </a:r>
            </a:p>
          </p:txBody>
        </p:sp>
        <p:cxnSp>
          <p:nvCxnSpPr>
            <p:cNvPr id="11" name="Прямая соединительная линия 10"/>
            <p:cNvCxnSpPr>
              <a:endCxn id="8" idx="0"/>
            </p:cNvCxnSpPr>
            <p:nvPr/>
          </p:nvCxnSpPr>
          <p:spPr>
            <a:xfrm flipH="1">
              <a:off x="3239852" y="4226168"/>
              <a:ext cx="324036" cy="170342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Скругленный прямоугольник 11"/>
            <p:cNvSpPr/>
            <p:nvPr/>
          </p:nvSpPr>
          <p:spPr>
            <a:xfrm>
              <a:off x="4211960" y="5929596"/>
              <a:ext cx="1152128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Управление зеркалами</a:t>
              </a:r>
            </a:p>
          </p:txBody>
        </p:sp>
        <p:cxnSp>
          <p:nvCxnSpPr>
            <p:cNvPr id="13" name="Прямая соединительная линия 12"/>
            <p:cNvCxnSpPr>
              <a:endCxn id="12" idx="0"/>
            </p:cNvCxnSpPr>
            <p:nvPr/>
          </p:nvCxnSpPr>
          <p:spPr>
            <a:xfrm>
              <a:off x="4788024" y="4442192"/>
              <a:ext cx="0" cy="148740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Скругленный прямоугольник 13"/>
            <p:cNvSpPr/>
            <p:nvPr/>
          </p:nvSpPr>
          <p:spPr>
            <a:xfrm>
              <a:off x="5508104" y="5805264"/>
              <a:ext cx="1368152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Управление компрессором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6732240" y="5387661"/>
              <a:ext cx="1836204" cy="47929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Скругленный прямоугольник 15"/>
            <p:cNvSpPr/>
            <p:nvPr/>
          </p:nvSpPr>
          <p:spPr>
            <a:xfrm>
              <a:off x="180062" y="1124744"/>
              <a:ext cx="1701750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Кнопка экстренного торможения</a:t>
              </a:r>
            </a:p>
          </p:txBody>
        </p:sp>
        <p:cxnSp>
          <p:nvCxnSpPr>
            <p:cNvPr id="17" name="Прямая соединительная линия 16"/>
            <p:cNvCxnSpPr>
              <a:endCxn id="16" idx="2"/>
            </p:cNvCxnSpPr>
            <p:nvPr/>
          </p:nvCxnSpPr>
          <p:spPr>
            <a:xfrm flipV="1">
              <a:off x="434085" y="1556792"/>
              <a:ext cx="596852" cy="136815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Скругленный прямоугольник 17"/>
            <p:cNvSpPr/>
            <p:nvPr/>
          </p:nvSpPr>
          <p:spPr>
            <a:xfrm>
              <a:off x="1956240" y="1057816"/>
              <a:ext cx="1377714" cy="432048"/>
            </a:xfrm>
            <a:prstGeom prst="round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Свисток / тифон</a:t>
              </a:r>
            </a:p>
          </p:txBody>
        </p:sp>
        <p:cxnSp>
          <p:nvCxnSpPr>
            <p:cNvPr id="19" name="Прямая соединительная линия 18"/>
            <p:cNvCxnSpPr>
              <a:endCxn id="18" idx="2"/>
            </p:cNvCxnSpPr>
            <p:nvPr/>
          </p:nvCxnSpPr>
          <p:spPr>
            <a:xfrm flipV="1">
              <a:off x="539552" y="1489864"/>
              <a:ext cx="2105545" cy="194421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Скругленный прямоугольник 19"/>
            <p:cNvSpPr/>
            <p:nvPr/>
          </p:nvSpPr>
          <p:spPr>
            <a:xfrm>
              <a:off x="5508104" y="6165398"/>
              <a:ext cx="1368152" cy="432048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Без ЭПК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6588224" y="5627307"/>
              <a:ext cx="2016224" cy="75411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Группа 2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6" name="TextBox 25"/>
            <p:cNvSpPr txBox="1"/>
            <p:nvPr/>
          </p:nvSpPr>
          <p:spPr>
            <a:xfrm>
              <a:off x="251520" y="564935"/>
              <a:ext cx="2287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Пульт управления</a:t>
              </a:r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8" name="Полилиния 27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9530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train-photo.ru/data/media/140/IMG_3367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" b="1580"/>
          <a:stretch/>
        </p:blipFill>
        <p:spPr bwMode="auto">
          <a:xfrm>
            <a:off x="0" y="908720"/>
            <a:ext cx="91440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45305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Пульт управления (место машиниста)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2811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33993" y="1233083"/>
            <a:ext cx="8676015" cy="4799890"/>
            <a:chOff x="327103" y="1233083"/>
            <a:chExt cx="8676015" cy="479989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072" y="1953163"/>
              <a:ext cx="8207524" cy="407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Скругленный прямоугольник 24"/>
            <p:cNvSpPr/>
            <p:nvPr/>
          </p:nvSpPr>
          <p:spPr>
            <a:xfrm>
              <a:off x="327103" y="2577243"/>
              <a:ext cx="108023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Кабина </a:t>
              </a:r>
            </a:p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машиниста</a:t>
              </a:r>
            </a:p>
          </p:txBody>
        </p:sp>
        <p:cxnSp>
          <p:nvCxnSpPr>
            <p:cNvPr id="26" name="Прямая соединительная линия 25"/>
            <p:cNvCxnSpPr>
              <a:stCxn id="25" idx="2"/>
            </p:cNvCxnSpPr>
            <p:nvPr/>
          </p:nvCxnSpPr>
          <p:spPr>
            <a:xfrm>
              <a:off x="867220" y="2985300"/>
              <a:ext cx="372443" cy="7709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Скругленный прямоугольник 27"/>
            <p:cNvSpPr/>
            <p:nvPr/>
          </p:nvSpPr>
          <p:spPr>
            <a:xfrm>
              <a:off x="1032863" y="2169186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крыши передний</a:t>
              </a:r>
            </a:p>
          </p:txBody>
        </p:sp>
        <p:cxnSp>
          <p:nvCxnSpPr>
            <p:cNvPr id="29" name="Прямая соединительная линия 28"/>
            <p:cNvCxnSpPr>
              <a:stCxn id="28" idx="2"/>
            </p:cNvCxnSpPr>
            <p:nvPr/>
          </p:nvCxnSpPr>
          <p:spPr>
            <a:xfrm>
              <a:off x="1781739" y="2577243"/>
              <a:ext cx="486005" cy="7440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Скругленный прямоугольник 31"/>
            <p:cNvSpPr/>
            <p:nvPr/>
          </p:nvSpPr>
          <p:spPr>
            <a:xfrm>
              <a:off x="1812162" y="1731305"/>
              <a:ext cx="132951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крыши над ЭДТ</a:t>
              </a:r>
            </a:p>
          </p:txBody>
        </p:sp>
        <p:cxnSp>
          <p:nvCxnSpPr>
            <p:cNvPr id="33" name="Прямая соединительная линия 32"/>
            <p:cNvCxnSpPr>
              <a:stCxn id="32" idx="2"/>
            </p:cNvCxnSpPr>
            <p:nvPr/>
          </p:nvCxnSpPr>
          <p:spPr>
            <a:xfrm>
              <a:off x="2476918" y="2139362"/>
              <a:ext cx="448732" cy="11099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Скругленный прямоугольник 35"/>
            <p:cNvSpPr/>
            <p:nvPr/>
          </p:nvSpPr>
          <p:spPr>
            <a:xfrm>
              <a:off x="2392798" y="1233083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вентиляции передний</a:t>
              </a:r>
            </a:p>
          </p:txBody>
        </p:sp>
        <p:cxnSp>
          <p:nvCxnSpPr>
            <p:cNvPr id="37" name="Прямая соединительная линия 36"/>
            <p:cNvCxnSpPr>
              <a:stCxn id="36" idx="2"/>
            </p:cNvCxnSpPr>
            <p:nvPr/>
          </p:nvCxnSpPr>
          <p:spPr>
            <a:xfrm>
              <a:off x="3141674" y="1641140"/>
              <a:ext cx="576064" cy="146415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Скругленный прямоугольник 38"/>
            <p:cNvSpPr/>
            <p:nvPr/>
          </p:nvSpPr>
          <p:spPr>
            <a:xfrm>
              <a:off x="3341014" y="1731305"/>
              <a:ext cx="15288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вентиляции средний</a:t>
              </a:r>
            </a:p>
          </p:txBody>
        </p:sp>
        <p:cxnSp>
          <p:nvCxnSpPr>
            <p:cNvPr id="40" name="Прямая соединительная линия 39"/>
            <p:cNvCxnSpPr>
              <a:stCxn id="39" idx="2"/>
            </p:cNvCxnSpPr>
            <p:nvPr/>
          </p:nvCxnSpPr>
          <p:spPr>
            <a:xfrm>
              <a:off x="4105440" y="2139362"/>
              <a:ext cx="260370" cy="8219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Скругленный прямоугольник 42"/>
            <p:cNvSpPr/>
            <p:nvPr/>
          </p:nvSpPr>
          <p:spPr>
            <a:xfrm>
              <a:off x="4120990" y="1233083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крыши над глушителем</a:t>
              </a:r>
            </a:p>
          </p:txBody>
        </p:sp>
        <p:cxnSp>
          <p:nvCxnSpPr>
            <p:cNvPr id="44" name="Прямая соединительная линия 43"/>
            <p:cNvCxnSpPr>
              <a:stCxn id="43" idx="2"/>
            </p:cNvCxnSpPr>
            <p:nvPr/>
          </p:nvCxnSpPr>
          <p:spPr>
            <a:xfrm>
              <a:off x="4869866" y="1641140"/>
              <a:ext cx="432048" cy="10531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Скругленный прямоугольник 45"/>
            <p:cNvSpPr/>
            <p:nvPr/>
          </p:nvSpPr>
          <p:spPr>
            <a:xfrm>
              <a:off x="5185560" y="1731305"/>
              <a:ext cx="15288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крыши над водяным баком</a:t>
              </a:r>
            </a:p>
          </p:txBody>
        </p:sp>
        <p:cxnSp>
          <p:nvCxnSpPr>
            <p:cNvPr id="47" name="Прямая соединительная линия 46"/>
            <p:cNvCxnSpPr>
              <a:stCxn id="46" idx="2"/>
            </p:cNvCxnSpPr>
            <p:nvPr/>
          </p:nvCxnSpPr>
          <p:spPr>
            <a:xfrm flipH="1">
              <a:off x="5733962" y="2139362"/>
              <a:ext cx="216024" cy="4109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Скругленный прямоугольник 48"/>
            <p:cNvSpPr/>
            <p:nvPr/>
          </p:nvSpPr>
          <p:spPr>
            <a:xfrm>
              <a:off x="6641270" y="1233083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Блок вентиляции задний</a:t>
              </a:r>
            </a:p>
          </p:txBody>
        </p:sp>
        <p:cxnSp>
          <p:nvCxnSpPr>
            <p:cNvPr id="50" name="Прямая соединительная линия 49"/>
            <p:cNvCxnSpPr>
              <a:stCxn id="49" idx="2"/>
            </p:cNvCxnSpPr>
            <p:nvPr/>
          </p:nvCxnSpPr>
          <p:spPr>
            <a:xfrm flipH="1">
              <a:off x="6598058" y="1641140"/>
              <a:ext cx="792088" cy="9091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Скругленный прямоугольник 51"/>
            <p:cNvSpPr/>
            <p:nvPr/>
          </p:nvSpPr>
          <p:spPr>
            <a:xfrm>
              <a:off x="7505366" y="4497434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Охлаждающее устройство</a:t>
              </a:r>
            </a:p>
          </p:txBody>
        </p:sp>
        <p:cxnSp>
          <p:nvCxnSpPr>
            <p:cNvPr id="53" name="Прямая соединительная линия 52"/>
            <p:cNvCxnSpPr>
              <a:stCxn id="52" idx="0"/>
            </p:cNvCxnSpPr>
            <p:nvPr/>
          </p:nvCxnSpPr>
          <p:spPr>
            <a:xfrm flipH="1" flipV="1">
              <a:off x="7606170" y="3321315"/>
              <a:ext cx="648072" cy="1176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Скругленный прямоугольник 55"/>
            <p:cNvSpPr/>
            <p:nvPr/>
          </p:nvSpPr>
          <p:spPr>
            <a:xfrm>
              <a:off x="6533258" y="4905491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Главная рама </a:t>
              </a:r>
            </a:p>
          </p:txBody>
        </p:sp>
        <p:cxnSp>
          <p:nvCxnSpPr>
            <p:cNvPr id="57" name="Прямая соединительная линия 56"/>
            <p:cNvCxnSpPr/>
            <p:nvPr/>
          </p:nvCxnSpPr>
          <p:spPr>
            <a:xfrm flipH="1" flipV="1">
              <a:off x="6724072" y="4329427"/>
              <a:ext cx="540060" cy="7204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Скругленный прямоугольник 61"/>
            <p:cNvSpPr/>
            <p:nvPr/>
          </p:nvSpPr>
          <p:spPr>
            <a:xfrm>
              <a:off x="5496350" y="5349534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Топливный бак</a:t>
              </a:r>
            </a:p>
          </p:txBody>
        </p: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5482828" y="4905491"/>
              <a:ext cx="550434" cy="5524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Скругленный прямоугольник 64"/>
            <p:cNvSpPr/>
            <p:nvPr/>
          </p:nvSpPr>
          <p:spPr>
            <a:xfrm>
              <a:off x="4105440" y="5553563"/>
              <a:ext cx="1497752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Стены кузова</a:t>
              </a:r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flipH="1" flipV="1">
              <a:off x="3717738" y="4689641"/>
              <a:ext cx="926270" cy="9716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8" name="TextBox 37"/>
            <p:cNvSpPr txBox="1"/>
            <p:nvPr/>
          </p:nvSpPr>
          <p:spPr>
            <a:xfrm>
              <a:off x="251520" y="564935"/>
              <a:ext cx="23273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Устройство кузова</a:t>
              </a: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42" name="Полилиния 4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Полилиния 4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олилиния 47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0454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49312" y="1196752"/>
            <a:ext cx="8845376" cy="5256584"/>
            <a:chOff x="269776" y="1196752"/>
            <a:chExt cx="8845376" cy="5256584"/>
          </a:xfrm>
        </p:grpSpPr>
        <p:pic>
          <p:nvPicPr>
            <p:cNvPr id="7" name="Picture 2" descr="D:\ЭРНЕСТИК\2ТЭ25КМ\Фото\холодиль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5" r="7182"/>
            <a:stretch/>
          </p:blipFill>
          <p:spPr bwMode="auto">
            <a:xfrm>
              <a:off x="269776" y="1196752"/>
              <a:ext cx="5092700" cy="525658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5669968" y="1493471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Управление холодильником АВТ/ РУЧ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669968" y="1989267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Мотор-вентиляторы холодильной камеры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669968" y="2463103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Питание ТСКБМ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5669968" y="2936939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Освещение манометров ЯРКО / ТУСКЛО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5669968" y="3413171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Освещение пульта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669968" y="3892988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Освещение кабины ЯРКО/ ТУСКЛО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5669968" y="4357154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Прожектор ЯРКО/ ТУСКЛО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5669968" y="4829924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Стеклоомыватель</a:t>
              </a: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5669968" y="5298474"/>
              <a:ext cx="3445184" cy="408057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>
                  <a:solidFill>
                    <a:sysClr val="windowText" lastClr="000000"/>
                  </a:solidFill>
                  <a:cs typeface="Times New Roman" panose="02020603050405020304" pitchFamily="18" charset="0"/>
                </a:rPr>
                <a:t>Стеклоочиститель правый</a:t>
              </a: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4283968" y="1700088"/>
              <a:ext cx="1386000" cy="20144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3563888" y="2195884"/>
              <a:ext cx="2069976" cy="20144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endCxn id="9" idx="1"/>
            </p:cNvCxnSpPr>
            <p:nvPr/>
          </p:nvCxnSpPr>
          <p:spPr>
            <a:xfrm flipV="1">
              <a:off x="2884575" y="2193296"/>
              <a:ext cx="2785393" cy="42069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endCxn id="9" idx="1"/>
            </p:cNvCxnSpPr>
            <p:nvPr/>
          </p:nvCxnSpPr>
          <p:spPr>
            <a:xfrm flipV="1">
              <a:off x="1961456" y="2193296"/>
              <a:ext cx="3708512" cy="62471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9" idx="1"/>
            </p:cNvCxnSpPr>
            <p:nvPr/>
          </p:nvCxnSpPr>
          <p:spPr>
            <a:xfrm flipV="1">
              <a:off x="1187624" y="2193296"/>
              <a:ext cx="4482344" cy="968601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4117956" y="2677596"/>
              <a:ext cx="1552012" cy="6674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3563888" y="3157645"/>
              <a:ext cx="2106080" cy="45955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2699792" y="3591451"/>
              <a:ext cx="2970176" cy="301537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1961456" y="4070800"/>
              <a:ext cx="3708512" cy="150767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043608" y="4561182"/>
              <a:ext cx="4626360" cy="1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356788" y="4829924"/>
              <a:ext cx="2313180" cy="196079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2555776" y="5494553"/>
              <a:ext cx="3114192" cy="7949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3" name="TextBox 32"/>
            <p:cNvSpPr txBox="1"/>
            <p:nvPr/>
          </p:nvSpPr>
          <p:spPr>
            <a:xfrm>
              <a:off x="251520" y="564935"/>
              <a:ext cx="67929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Пульт управления (место машиниста/ панель тумблеров)</a:t>
              </a:r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5" name="Полилиния 3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Полилиния 3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Полилиния 3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1577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62697" y="1007006"/>
            <a:ext cx="7818606" cy="5620830"/>
            <a:chOff x="662697" y="1007006"/>
            <a:chExt cx="7818606" cy="5620830"/>
          </a:xfrm>
        </p:grpSpPr>
        <p:pic>
          <p:nvPicPr>
            <p:cNvPr id="7" name="Picture 2" descr="D:\ЭРНЕСТИК\2ТЭ25КМ\Фото\автоматы управления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77" t="17268" b="11330"/>
            <a:stretch/>
          </p:blipFill>
          <p:spPr bwMode="auto">
            <a:xfrm>
              <a:off x="1042324" y="1574731"/>
              <a:ext cx="7438979" cy="4410489"/>
            </a:xfrm>
            <a:prstGeom prst="rect">
              <a:avLst/>
            </a:prstGeom>
            <a:noFill/>
            <a:ln w="12700">
              <a:noFill/>
            </a:ln>
            <a:extLst/>
          </p:spPr>
        </p:pic>
        <p:cxnSp>
          <p:nvCxnSpPr>
            <p:cNvPr id="8" name="Прямая соединительная линия 7"/>
            <p:cNvCxnSpPr>
              <a:endCxn id="22" idx="0"/>
            </p:cNvCxnSpPr>
            <p:nvPr/>
          </p:nvCxnSpPr>
          <p:spPr>
            <a:xfrm flipH="1">
              <a:off x="5200936" y="3407789"/>
              <a:ext cx="258774" cy="28119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endCxn id="18" idx="2"/>
            </p:cNvCxnSpPr>
            <p:nvPr/>
          </p:nvCxnSpPr>
          <p:spPr>
            <a:xfrm flipV="1">
              <a:off x="4761813" y="1415063"/>
              <a:ext cx="586011" cy="9899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endCxn id="21" idx="0"/>
            </p:cNvCxnSpPr>
            <p:nvPr/>
          </p:nvCxnSpPr>
          <p:spPr>
            <a:xfrm flipH="1">
              <a:off x="3230246" y="2774013"/>
              <a:ext cx="247141" cy="34457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647114" y="1415063"/>
              <a:ext cx="187578" cy="8976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416624" y="2636912"/>
              <a:ext cx="772154" cy="35828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632337" y="1415063"/>
              <a:ext cx="170362" cy="62093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endCxn id="19" idx="2"/>
            </p:cNvCxnSpPr>
            <p:nvPr/>
          </p:nvCxnSpPr>
          <p:spPr>
            <a:xfrm flipV="1">
              <a:off x="6429463" y="1415063"/>
              <a:ext cx="887417" cy="13589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endCxn id="23" idx="0"/>
            </p:cNvCxnSpPr>
            <p:nvPr/>
          </p:nvCxnSpPr>
          <p:spPr>
            <a:xfrm flipH="1">
              <a:off x="7185895" y="4312391"/>
              <a:ext cx="323343" cy="19073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headEnd type="triangl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Скругленный прямоугольник 15"/>
            <p:cNvSpPr/>
            <p:nvPr/>
          </p:nvSpPr>
          <p:spPr>
            <a:xfrm>
              <a:off x="1039658" y="1007006"/>
              <a:ext cx="1526081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Радиостанция 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2673464" y="1007006"/>
              <a:ext cx="1929408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Стеклоочиститель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4692604" y="1007006"/>
              <a:ext cx="1310440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Прожектор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6152457" y="1007006"/>
              <a:ext cx="2328845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Управление общее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662697" y="6219779"/>
              <a:ext cx="1526081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Обогрев стекол</a:t>
              </a: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278725" y="6219778"/>
              <a:ext cx="1903042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Бытовые приборы</a:t>
              </a: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4249415" y="6219778"/>
              <a:ext cx="1903042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Питание МПСУ-ТП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6234374" y="6219778"/>
              <a:ext cx="1903042" cy="408057"/>
            </a:xfrm>
            <a:prstGeom prst="roundRect">
              <a:avLst>
                <a:gd name="adj" fmla="val 2121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Возбуждение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8" name="TextBox 27"/>
            <p:cNvSpPr txBox="1"/>
            <p:nvPr/>
          </p:nvSpPr>
          <p:spPr>
            <a:xfrm>
              <a:off x="251520" y="564935"/>
              <a:ext cx="46014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Пульт управления (панель автоматов)</a:t>
              </a: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0" name="Полилиния 29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Полилиния 30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олилиния 31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6948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237" y="1300881"/>
            <a:ext cx="9093526" cy="5355555"/>
            <a:chOff x="362288" y="1186988"/>
            <a:chExt cx="8670635" cy="5106497"/>
          </a:xfrm>
        </p:grpSpPr>
        <p:pic>
          <p:nvPicPr>
            <p:cNvPr id="7" name="Picture 2" descr="http://www.train-photo.ru/data/media/283/IMG_935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3" t="20174" r="34543" b="21271"/>
            <a:stretch>
              <a:fillRect/>
            </a:stretch>
          </p:blipFill>
          <p:spPr bwMode="auto">
            <a:xfrm>
              <a:off x="362288" y="1874661"/>
              <a:ext cx="5112568" cy="3741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Прямая соединительная линия 7"/>
            <p:cNvCxnSpPr/>
            <p:nvPr/>
          </p:nvCxnSpPr>
          <p:spPr>
            <a:xfrm flipH="1" flipV="1">
              <a:off x="1334396" y="1690755"/>
              <a:ext cx="612068" cy="127702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endCxn id="19" idx="2"/>
            </p:cNvCxnSpPr>
            <p:nvPr/>
          </p:nvCxnSpPr>
          <p:spPr>
            <a:xfrm flipV="1">
              <a:off x="2600083" y="1682608"/>
              <a:ext cx="743529" cy="117356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Группа 10"/>
            <p:cNvGrpSpPr/>
            <p:nvPr/>
          </p:nvGrpSpPr>
          <p:grpSpPr>
            <a:xfrm>
              <a:off x="6412001" y="1298597"/>
              <a:ext cx="2207009" cy="2963893"/>
              <a:chOff x="5749367" y="881926"/>
              <a:chExt cx="1728193" cy="2963893"/>
            </a:xfrm>
          </p:grpSpPr>
          <p:sp>
            <p:nvSpPr>
              <p:cNvPr id="35" name="Блок-схема: процесс 34"/>
              <p:cNvSpPr/>
              <p:nvPr/>
            </p:nvSpPr>
            <p:spPr>
              <a:xfrm>
                <a:off x="5749367" y="881926"/>
                <a:ext cx="1728192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Буферные фонари</a:t>
                </a:r>
              </a:p>
            </p:txBody>
          </p:sp>
          <p:sp>
            <p:nvSpPr>
              <p:cNvPr id="36" name="Блок-схема: процесс 35"/>
              <p:cNvSpPr/>
              <p:nvPr/>
            </p:nvSpPr>
            <p:spPr>
              <a:xfrm>
                <a:off x="6037399" y="1169958"/>
                <a:ext cx="720080" cy="288033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Левый</a:t>
                </a:r>
              </a:p>
            </p:txBody>
          </p:sp>
          <p:sp>
            <p:nvSpPr>
              <p:cNvPr id="37" name="Блок-схема: процесс 36"/>
              <p:cNvSpPr/>
              <p:nvPr/>
            </p:nvSpPr>
            <p:spPr>
              <a:xfrm>
                <a:off x="6757479" y="1169958"/>
                <a:ext cx="720080" cy="287524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Правый</a:t>
                </a:r>
              </a:p>
            </p:txBody>
          </p:sp>
          <p:sp>
            <p:nvSpPr>
              <p:cNvPr id="38" name="Блок-схема: процесс 37"/>
              <p:cNvSpPr/>
              <p:nvPr/>
            </p:nvSpPr>
            <p:spPr>
              <a:xfrm rot="16200000">
                <a:off x="5224991" y="1694334"/>
                <a:ext cx="1336784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Передние</a:t>
                </a:r>
              </a:p>
            </p:txBody>
          </p:sp>
          <p:sp>
            <p:nvSpPr>
              <p:cNvPr id="39" name="Блок-схема: процесс 38"/>
              <p:cNvSpPr/>
              <p:nvPr/>
            </p:nvSpPr>
            <p:spPr>
              <a:xfrm>
                <a:off x="6757479" y="1457482"/>
                <a:ext cx="720080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Белый</a:t>
                </a:r>
              </a:p>
            </p:txBody>
          </p:sp>
          <p:sp>
            <p:nvSpPr>
              <p:cNvPr id="40" name="Блок-схема: процесс 39"/>
              <p:cNvSpPr/>
              <p:nvPr/>
            </p:nvSpPr>
            <p:spPr>
              <a:xfrm>
                <a:off x="6037399" y="1457482"/>
                <a:ext cx="720080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Белый</a:t>
                </a:r>
              </a:p>
            </p:txBody>
          </p:sp>
          <p:sp>
            <p:nvSpPr>
              <p:cNvPr id="41" name="Блок-схема: процесс 40"/>
              <p:cNvSpPr/>
              <p:nvPr/>
            </p:nvSpPr>
            <p:spPr>
              <a:xfrm>
                <a:off x="6037399" y="1745514"/>
                <a:ext cx="720080" cy="47498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solidFill>
                    <a:schemeClr val="tx1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Блок-схема: процесс 41"/>
              <p:cNvSpPr/>
              <p:nvPr/>
            </p:nvSpPr>
            <p:spPr>
              <a:xfrm>
                <a:off x="6757479" y="1745514"/>
                <a:ext cx="720080" cy="47498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solidFill>
                    <a:schemeClr val="tx1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Блок-схема: процесс 42"/>
              <p:cNvSpPr/>
              <p:nvPr/>
            </p:nvSpPr>
            <p:spPr>
              <a:xfrm>
                <a:off x="6757479" y="2220496"/>
                <a:ext cx="720080" cy="286246"/>
              </a:xfrm>
              <a:prstGeom prst="flowChartProcess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Красный</a:t>
                </a:r>
              </a:p>
            </p:txBody>
          </p:sp>
          <p:sp>
            <p:nvSpPr>
              <p:cNvPr id="44" name="Блок-схема: процесс 43"/>
              <p:cNvSpPr/>
              <p:nvPr/>
            </p:nvSpPr>
            <p:spPr>
              <a:xfrm>
                <a:off x="6037399" y="2220496"/>
                <a:ext cx="720080" cy="286246"/>
              </a:xfrm>
              <a:prstGeom prst="flowChartProcess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Красный</a:t>
                </a:r>
              </a:p>
            </p:txBody>
          </p:sp>
          <p:grpSp>
            <p:nvGrpSpPr>
              <p:cNvPr id="45" name="Группа 44"/>
              <p:cNvGrpSpPr/>
              <p:nvPr/>
            </p:nvGrpSpPr>
            <p:grpSpPr>
              <a:xfrm>
                <a:off x="6269225" y="1837492"/>
                <a:ext cx="256427" cy="291026"/>
                <a:chOff x="7833320" y="3577012"/>
                <a:chExt cx="504056" cy="572068"/>
              </a:xfrm>
            </p:grpSpPr>
            <p:sp>
              <p:nvSpPr>
                <p:cNvPr id="64" name="Шестиугольник 63"/>
                <p:cNvSpPr/>
                <p:nvPr/>
              </p:nvSpPr>
              <p:spPr>
                <a:xfrm>
                  <a:off x="7833320" y="3717032"/>
                  <a:ext cx="504056" cy="432048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Блок-схема: процесс 64"/>
                <p:cNvSpPr/>
                <p:nvPr/>
              </p:nvSpPr>
              <p:spPr>
                <a:xfrm>
                  <a:off x="7995338" y="3577012"/>
                  <a:ext cx="180020" cy="360040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6" name="Группа 45"/>
              <p:cNvGrpSpPr/>
              <p:nvPr/>
            </p:nvGrpSpPr>
            <p:grpSpPr>
              <a:xfrm>
                <a:off x="6989305" y="1837492"/>
                <a:ext cx="256427" cy="291026"/>
                <a:chOff x="7833320" y="3577012"/>
                <a:chExt cx="504056" cy="572068"/>
              </a:xfrm>
            </p:grpSpPr>
            <p:sp>
              <p:nvSpPr>
                <p:cNvPr id="62" name="Шестиугольник 61"/>
                <p:cNvSpPr/>
                <p:nvPr/>
              </p:nvSpPr>
              <p:spPr>
                <a:xfrm>
                  <a:off x="7833320" y="3717032"/>
                  <a:ext cx="504056" cy="432048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Блок-схема: процесс 62"/>
                <p:cNvSpPr/>
                <p:nvPr/>
              </p:nvSpPr>
              <p:spPr>
                <a:xfrm>
                  <a:off x="7995338" y="3577012"/>
                  <a:ext cx="180020" cy="360040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7" name="Блок-схема: процесс 46"/>
              <p:cNvSpPr/>
              <p:nvPr/>
            </p:nvSpPr>
            <p:spPr>
              <a:xfrm>
                <a:off x="6037400" y="2506741"/>
                <a:ext cx="720079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Левый</a:t>
                </a:r>
              </a:p>
            </p:txBody>
          </p:sp>
          <p:sp>
            <p:nvSpPr>
              <p:cNvPr id="48" name="Блок-схема: процесс 47"/>
              <p:cNvSpPr/>
              <p:nvPr/>
            </p:nvSpPr>
            <p:spPr>
              <a:xfrm>
                <a:off x="6757480" y="2506741"/>
                <a:ext cx="720080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Правый</a:t>
                </a:r>
              </a:p>
            </p:txBody>
          </p:sp>
          <p:sp>
            <p:nvSpPr>
              <p:cNvPr id="49" name="Блок-схема: процесс 48"/>
              <p:cNvSpPr/>
              <p:nvPr/>
            </p:nvSpPr>
            <p:spPr>
              <a:xfrm rot="16200000">
                <a:off x="5223982" y="3032128"/>
                <a:ext cx="1338805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Задние</a:t>
                </a:r>
              </a:p>
            </p:txBody>
          </p:sp>
          <p:sp>
            <p:nvSpPr>
              <p:cNvPr id="50" name="Блок-схема: процесс 49"/>
              <p:cNvSpPr/>
              <p:nvPr/>
            </p:nvSpPr>
            <p:spPr>
              <a:xfrm>
                <a:off x="6757480" y="2794773"/>
                <a:ext cx="720080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Белый</a:t>
                </a:r>
              </a:p>
            </p:txBody>
          </p:sp>
          <p:sp>
            <p:nvSpPr>
              <p:cNvPr id="51" name="Блок-схема: процесс 50"/>
              <p:cNvSpPr/>
              <p:nvPr/>
            </p:nvSpPr>
            <p:spPr>
              <a:xfrm>
                <a:off x="6037400" y="2794773"/>
                <a:ext cx="720080" cy="28803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Белый</a:t>
                </a:r>
              </a:p>
            </p:txBody>
          </p:sp>
          <p:sp>
            <p:nvSpPr>
              <p:cNvPr id="52" name="Блок-схема: процесс 51"/>
              <p:cNvSpPr/>
              <p:nvPr/>
            </p:nvSpPr>
            <p:spPr>
              <a:xfrm>
                <a:off x="6037400" y="3082805"/>
                <a:ext cx="720080" cy="47498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solidFill>
                    <a:schemeClr val="tx1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Блок-схема: процесс 52"/>
              <p:cNvSpPr/>
              <p:nvPr/>
            </p:nvSpPr>
            <p:spPr>
              <a:xfrm>
                <a:off x="6757480" y="3082805"/>
                <a:ext cx="720080" cy="474982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solidFill>
                    <a:schemeClr val="tx1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Блок-схема: процесс 53"/>
              <p:cNvSpPr/>
              <p:nvPr/>
            </p:nvSpPr>
            <p:spPr>
              <a:xfrm>
                <a:off x="6757480" y="3557787"/>
                <a:ext cx="720080" cy="288032"/>
              </a:xfrm>
              <a:prstGeom prst="flowChartProcess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Красный</a:t>
                </a:r>
              </a:p>
            </p:txBody>
          </p:sp>
          <p:sp>
            <p:nvSpPr>
              <p:cNvPr id="55" name="Блок-схема: процесс 54"/>
              <p:cNvSpPr/>
              <p:nvPr/>
            </p:nvSpPr>
            <p:spPr>
              <a:xfrm>
                <a:off x="6037400" y="3557787"/>
                <a:ext cx="720080" cy="287760"/>
              </a:xfrm>
              <a:prstGeom prst="flowChartProcess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Красный</a:t>
                </a:r>
              </a:p>
            </p:txBody>
          </p:sp>
          <p:grpSp>
            <p:nvGrpSpPr>
              <p:cNvPr id="56" name="Группа 55"/>
              <p:cNvGrpSpPr/>
              <p:nvPr/>
            </p:nvGrpSpPr>
            <p:grpSpPr>
              <a:xfrm>
                <a:off x="6269226" y="3174783"/>
                <a:ext cx="256427" cy="291026"/>
                <a:chOff x="7833320" y="3577012"/>
                <a:chExt cx="504056" cy="572068"/>
              </a:xfrm>
            </p:grpSpPr>
            <p:sp>
              <p:nvSpPr>
                <p:cNvPr id="60" name="Шестиугольник 59"/>
                <p:cNvSpPr/>
                <p:nvPr/>
              </p:nvSpPr>
              <p:spPr>
                <a:xfrm>
                  <a:off x="7833320" y="3717032"/>
                  <a:ext cx="504056" cy="432048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Блок-схема: процесс 60"/>
                <p:cNvSpPr/>
                <p:nvPr/>
              </p:nvSpPr>
              <p:spPr>
                <a:xfrm>
                  <a:off x="7995338" y="3577012"/>
                  <a:ext cx="180020" cy="360040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7" name="Группа 56"/>
              <p:cNvGrpSpPr/>
              <p:nvPr/>
            </p:nvGrpSpPr>
            <p:grpSpPr>
              <a:xfrm>
                <a:off x="6989306" y="3174783"/>
                <a:ext cx="256427" cy="291026"/>
                <a:chOff x="7833320" y="3577012"/>
                <a:chExt cx="504056" cy="572068"/>
              </a:xfrm>
            </p:grpSpPr>
            <p:sp>
              <p:nvSpPr>
                <p:cNvPr id="58" name="Шестиугольник 57"/>
                <p:cNvSpPr/>
                <p:nvPr/>
              </p:nvSpPr>
              <p:spPr>
                <a:xfrm>
                  <a:off x="7833320" y="3717032"/>
                  <a:ext cx="504056" cy="432048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Блок-схема: процесс 58"/>
                <p:cNvSpPr/>
                <p:nvPr/>
              </p:nvSpPr>
              <p:spPr>
                <a:xfrm>
                  <a:off x="7995338" y="3577012"/>
                  <a:ext cx="180020" cy="360040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 b="1">
                    <a:cs typeface="Times New Roman" panose="02020603050405020304" pitchFamily="18" charset="0"/>
                  </a:endParaRPr>
                </a:p>
              </p:txBody>
            </p:sp>
          </p:grpSp>
        </p:grpSp>
        <p:cxnSp>
          <p:nvCxnSpPr>
            <p:cNvPr id="12" name="Прямая соединительная линия 11"/>
            <p:cNvCxnSpPr>
              <a:endCxn id="13" idx="0"/>
            </p:cNvCxnSpPr>
            <p:nvPr/>
          </p:nvCxnSpPr>
          <p:spPr>
            <a:xfrm flipH="1">
              <a:off x="1807995" y="4205079"/>
              <a:ext cx="1238888" cy="164451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Скругленный прямоугольник 12"/>
            <p:cNvSpPr/>
            <p:nvPr/>
          </p:nvSpPr>
          <p:spPr>
            <a:xfrm>
              <a:off x="1015907" y="5849596"/>
              <a:ext cx="1584176" cy="392158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4040243" y="1690755"/>
              <a:ext cx="819247" cy="1277028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Группа 14"/>
            <p:cNvGrpSpPr/>
            <p:nvPr/>
          </p:nvGrpSpPr>
          <p:grpSpPr>
            <a:xfrm>
              <a:off x="5757068" y="4747078"/>
              <a:ext cx="3275855" cy="1102518"/>
              <a:chOff x="5713034" y="4000010"/>
              <a:chExt cx="2743549" cy="936104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512764" y="4072018"/>
                <a:ext cx="943819" cy="323919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>
                    <a:cs typeface="Times New Roman" panose="02020603050405020304" pitchFamily="18" charset="0"/>
                  </a:rPr>
                  <a:t>Светильник ярко/тускло</a:t>
                </a:r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7778436" y="4463904"/>
                <a:ext cx="412475" cy="412475"/>
                <a:chOff x="7099798" y="5517232"/>
                <a:chExt cx="648072" cy="648072"/>
              </a:xfrm>
            </p:grpSpPr>
            <p:sp>
              <p:nvSpPr>
                <p:cNvPr id="33" name="Овал 32"/>
                <p:cNvSpPr/>
                <p:nvPr/>
              </p:nvSpPr>
              <p:spPr>
                <a:xfrm>
                  <a:off x="7099798" y="5517232"/>
                  <a:ext cx="648072" cy="64807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000" b="1"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4" name="Прямая соединительная линия 33"/>
                <p:cNvCxnSpPr>
                  <a:stCxn id="33" idx="0"/>
                </p:cNvCxnSpPr>
                <p:nvPr/>
              </p:nvCxnSpPr>
              <p:spPr>
                <a:xfrm>
                  <a:off x="7423834" y="5517232"/>
                  <a:ext cx="0" cy="14401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Box 23"/>
              <p:cNvSpPr txBox="1"/>
              <p:nvPr/>
            </p:nvSpPr>
            <p:spPr>
              <a:xfrm>
                <a:off x="6617789" y="4072018"/>
                <a:ext cx="943819" cy="323919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>
                    <a:cs typeface="Times New Roman" panose="02020603050405020304" pitchFamily="18" charset="0"/>
                  </a:rPr>
                  <a:t>Освещение пульта</a:t>
                </a:r>
              </a:p>
            </p:txBody>
          </p:sp>
          <p:grpSp>
            <p:nvGrpSpPr>
              <p:cNvPr id="25" name="Группа 24"/>
              <p:cNvGrpSpPr/>
              <p:nvPr/>
            </p:nvGrpSpPr>
            <p:grpSpPr>
              <a:xfrm>
                <a:off x="6962919" y="4480871"/>
                <a:ext cx="256427" cy="291026"/>
                <a:chOff x="7833320" y="3577012"/>
                <a:chExt cx="504056" cy="572068"/>
              </a:xfrm>
            </p:grpSpPr>
            <p:sp>
              <p:nvSpPr>
                <p:cNvPr id="31" name="Шестиугольник 30"/>
                <p:cNvSpPr/>
                <p:nvPr/>
              </p:nvSpPr>
              <p:spPr>
                <a:xfrm>
                  <a:off x="7833320" y="3717032"/>
                  <a:ext cx="504056" cy="432048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0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" name="Блок-схема: процесс 31"/>
                <p:cNvSpPr/>
                <p:nvPr/>
              </p:nvSpPr>
              <p:spPr>
                <a:xfrm>
                  <a:off x="7995338" y="3577012"/>
                  <a:ext cx="180020" cy="360040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000" b="1"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6094542" y="4480868"/>
                <a:ext cx="256427" cy="291025"/>
                <a:chOff x="7833320" y="3470998"/>
                <a:chExt cx="504056" cy="572067"/>
              </a:xfrm>
            </p:grpSpPr>
            <p:sp>
              <p:nvSpPr>
                <p:cNvPr id="29" name="Шестиугольник 28"/>
                <p:cNvSpPr/>
                <p:nvPr/>
              </p:nvSpPr>
              <p:spPr>
                <a:xfrm>
                  <a:off x="7833320" y="3611018"/>
                  <a:ext cx="504056" cy="432047"/>
                </a:xfrm>
                <a:prstGeom prst="hexagon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000" b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Блок-схема: процесс 29"/>
                <p:cNvSpPr/>
                <p:nvPr/>
              </p:nvSpPr>
              <p:spPr>
                <a:xfrm>
                  <a:off x="7995339" y="3470998"/>
                  <a:ext cx="180020" cy="360039"/>
                </a:xfrm>
                <a:prstGeom prst="flowChart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000" b="1"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7" name="TextBox 26"/>
              <p:cNvSpPr txBox="1"/>
              <p:nvPr/>
            </p:nvSpPr>
            <p:spPr>
              <a:xfrm>
                <a:off x="5750847" y="4072018"/>
                <a:ext cx="943819" cy="299002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b="1" dirty="0" err="1">
                    <a:cs typeface="Times New Roman" panose="02020603050405020304" pitchFamily="18" charset="0"/>
                  </a:rPr>
                  <a:t>Подкузовное</a:t>
                </a:r>
                <a:r>
                  <a:rPr lang="ru-RU" sz="900" b="1" dirty="0">
                    <a:cs typeface="Times New Roman" panose="02020603050405020304" pitchFamily="18" charset="0"/>
                  </a:rPr>
                  <a:t> освещение</a:t>
                </a:r>
              </a:p>
            </p:txBody>
          </p:sp>
          <p:sp>
            <p:nvSpPr>
              <p:cNvPr id="28" name="Блок-схема: процесс 27"/>
              <p:cNvSpPr/>
              <p:nvPr/>
            </p:nvSpPr>
            <p:spPr>
              <a:xfrm>
                <a:off x="5713034" y="4000010"/>
                <a:ext cx="2664805" cy="936104"/>
              </a:xfrm>
              <a:prstGeom prst="flowChartProcess">
                <a:avLst/>
              </a:prstGeom>
              <a:noFill/>
              <a:ln w="127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b="1" dirty="0"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766963" y="2851193"/>
              <a:ext cx="2645037" cy="923424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endCxn id="28" idx="1"/>
            </p:cNvCxnSpPr>
            <p:nvPr/>
          </p:nvCxnSpPr>
          <p:spPr>
            <a:xfrm>
              <a:off x="4579086" y="4363899"/>
              <a:ext cx="1177982" cy="934438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Скругленный прямоугольник 17"/>
            <p:cNvSpPr/>
            <p:nvPr/>
          </p:nvSpPr>
          <p:spPr>
            <a:xfrm>
              <a:off x="395477" y="1198332"/>
              <a:ext cx="1824466" cy="495620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Кассетоприемник КЛУБ-У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431379" y="1186988"/>
              <a:ext cx="1824466" cy="495620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Блок индикации светофора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4255844" y="1186989"/>
              <a:ext cx="1824466" cy="495620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Блок индикации помощника</a:t>
              </a: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817081" y="5797865"/>
              <a:ext cx="1824466" cy="495620"/>
            </a:xfrm>
            <a:prstGeom prst="roundRect">
              <a:avLst>
                <a:gd name="adj" fmla="val 21212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ysClr val="windowText" lastClr="000000"/>
                  </a:solidFill>
                </a:rPr>
                <a:t>Стеклоочиститель левый</a:t>
              </a: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70" name="TextBox 69"/>
            <p:cNvSpPr txBox="1"/>
            <p:nvPr/>
          </p:nvSpPr>
          <p:spPr>
            <a:xfrm>
              <a:off x="251520" y="564935"/>
              <a:ext cx="5903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Пульт управления (место помощника машиниста)</a:t>
              </a:r>
            </a:p>
          </p:txBody>
        </p:sp>
        <p:grpSp>
          <p:nvGrpSpPr>
            <p:cNvPr id="71" name="Группа 7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72" name="Полилиния 7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Полилиния 7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олилиния 7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3034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75796" y="1080935"/>
            <a:ext cx="7800660" cy="5718259"/>
            <a:chOff x="87308" y="1080936"/>
            <a:chExt cx="5214801" cy="3822700"/>
          </a:xfrm>
        </p:grpSpPr>
        <p:pic>
          <p:nvPicPr>
            <p:cNvPr id="5" name="Рисунок 4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614" y="1080936"/>
              <a:ext cx="4468495" cy="38227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06505" y="3105206"/>
              <a:ext cx="821418" cy="308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cs typeface="Times New Roman" panose="02020603050405020304" pitchFamily="18" charset="0"/>
                </a:rPr>
                <a:t>Фиксирующий</a:t>
              </a:r>
            </a:p>
            <a:p>
              <a:pPr algn="ctr"/>
              <a:r>
                <a:rPr lang="ru-RU" sz="1200" b="1" dirty="0">
                  <a:cs typeface="Times New Roman" panose="02020603050405020304" pitchFamily="18" charset="0"/>
                </a:rPr>
                <a:t>кронштейн</a:t>
              </a: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761606" y="3405730"/>
              <a:ext cx="504056" cy="56415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159869" y="3050289"/>
              <a:ext cx="679622" cy="308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Двуплечий </a:t>
              </a:r>
            </a:p>
            <a:p>
              <a:pPr algn="ctr"/>
              <a:r>
                <a:rPr lang="ru-RU" sz="1200" b="1" dirty="0">
                  <a:cs typeface="Times New Roman" panose="02020603050405020304" pitchFamily="18" charset="0"/>
                </a:rPr>
                <a:t>рычаг</a:t>
              </a:r>
            </a:p>
          </p:txBody>
        </p:sp>
        <p:cxnSp>
          <p:nvCxnSpPr>
            <p:cNvPr id="10" name="Прямая соединительная линия 9"/>
            <p:cNvCxnSpPr>
              <a:stCxn id="9" idx="2"/>
            </p:cNvCxnSpPr>
            <p:nvPr/>
          </p:nvCxnSpPr>
          <p:spPr>
            <a:xfrm>
              <a:off x="1499680" y="3358916"/>
              <a:ext cx="544599" cy="61097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029356" y="3102423"/>
              <a:ext cx="423675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Плита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2273774" y="3033784"/>
              <a:ext cx="648072" cy="137279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16270" y="2613642"/>
              <a:ext cx="480900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Планка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761606" y="2385712"/>
              <a:ext cx="831262" cy="31082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87308" y="2122868"/>
              <a:ext cx="853352" cy="308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Поглощающий </a:t>
              </a:r>
            </a:p>
            <a:p>
              <a:r>
                <a:rPr lang="ru-RU" sz="1200" b="1" dirty="0">
                  <a:cs typeface="Times New Roman" panose="02020603050405020304" pitchFamily="18" charset="0"/>
                </a:rPr>
                <a:t>аппарат</a:t>
              </a: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688871" y="2014280"/>
              <a:ext cx="1146119" cy="35419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270003" y="4051211"/>
              <a:ext cx="1258081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Центрирующая </a:t>
              </a:r>
              <a:r>
                <a:rPr lang="ru-RU" sz="1200" b="1" dirty="0" err="1">
                  <a:cs typeface="Times New Roman" panose="02020603050405020304" pitchFamily="18" charset="0"/>
                </a:rPr>
                <a:t>балочка</a:t>
              </a:r>
              <a:endParaRPr lang="ru-RU" sz="1200" b="1" dirty="0">
                <a:cs typeface="Times New Roman" panose="02020603050405020304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3029741" y="2992287"/>
              <a:ext cx="346848" cy="107594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631787" y="3859446"/>
              <a:ext cx="669849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Автосцепка</a:t>
              </a: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3820377" y="3517214"/>
              <a:ext cx="469621" cy="37460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854244" y="1215958"/>
              <a:ext cx="826519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Тяговый хомут</a:t>
              </a: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273774" y="1380952"/>
              <a:ext cx="648072" cy="193232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376589" y="1593624"/>
              <a:ext cx="374210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Клин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2796119" y="1758618"/>
              <a:ext cx="648072" cy="193232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4186090" y="2014280"/>
              <a:ext cx="896432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Ударная розетка</a:t>
              </a: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3605620" y="2179274"/>
              <a:ext cx="648072" cy="193232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256246" y="3858866"/>
              <a:ext cx="363494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Цепь</a:t>
              </a: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3535595" y="3322010"/>
              <a:ext cx="96192" cy="56923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186090" y="2275890"/>
              <a:ext cx="349262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Болт</a:t>
              </a: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3820377" y="2440884"/>
              <a:ext cx="433315" cy="96616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207090" y="2798818"/>
              <a:ext cx="853524" cy="18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Упорная плита </a:t>
              </a: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909151" y="2434928"/>
              <a:ext cx="472518" cy="39241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7" name="TextBox 36"/>
            <p:cNvSpPr txBox="1"/>
            <p:nvPr/>
          </p:nvSpPr>
          <p:spPr>
            <a:xfrm>
              <a:off x="251520" y="564935"/>
              <a:ext cx="3147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Ударно-тяговые приборы</a:t>
              </a:r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9" name="Полилиния 38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4189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903292" y="3933056"/>
            <a:ext cx="560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Характеристики </a:t>
            </a:r>
            <a:r>
              <a:rPr lang="ru-RU" sz="1400" b="1" dirty="0" err="1"/>
              <a:t>эластомерного</a:t>
            </a:r>
            <a:r>
              <a:rPr lang="ru-RU" sz="1400" b="1" dirty="0"/>
              <a:t> поглощающего аппарата </a:t>
            </a:r>
            <a:r>
              <a:rPr lang="en-US" sz="1400" b="1" dirty="0"/>
              <a:t>73ZW</a:t>
            </a:r>
            <a:endParaRPr lang="ru-RU" sz="1400" b="1" dirty="0"/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050269"/>
              </p:ext>
            </p:extLst>
          </p:nvPr>
        </p:nvGraphicFramePr>
        <p:xfrm>
          <a:off x="1903292" y="4293096"/>
          <a:ext cx="5604684" cy="224332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047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69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Тип поглощающего аппарата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73ZW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Класс аппарата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Масса аппарата, кг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214 ±3%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4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Конструктивный ход аппарата, мм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90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52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Предел рабочих температур, °С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 +50 до -60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Габариты, мм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625х318х230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Энергоемкость, кДж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150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3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Максимальное усилие, кН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3000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3607781" y="1016288"/>
            <a:ext cx="5035169" cy="2772751"/>
            <a:chOff x="1117141" y="4504798"/>
            <a:chExt cx="4070950" cy="2241778"/>
          </a:xfrm>
        </p:grpSpPr>
        <p:pic>
          <p:nvPicPr>
            <p:cNvPr id="33" name="Рисунок 32"/>
            <p:cNvPicPr/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t="2854" r="1142"/>
            <a:stretch/>
          </p:blipFill>
          <p:spPr>
            <a:xfrm>
              <a:off x="1117141" y="4996486"/>
              <a:ext cx="4070950" cy="175009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1987239" y="4750196"/>
              <a:ext cx="0" cy="537974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1708156" y="4504798"/>
              <a:ext cx="59663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cs typeface="Times New Roman" panose="02020603050405020304" pitchFamily="18" charset="0"/>
                </a:rPr>
                <a:t>Шток </a:t>
              </a:r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2597810" y="4750196"/>
              <a:ext cx="0" cy="334988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318727" y="4504798"/>
              <a:ext cx="6799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cs typeface="Times New Roman" panose="02020603050405020304" pitchFamily="18" charset="0"/>
                </a:rPr>
                <a:t>Корпус </a:t>
              </a: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3285308" y="4750196"/>
              <a:ext cx="0" cy="1121335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3006225" y="4504798"/>
              <a:ext cx="8258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cs typeface="Times New Roman" panose="02020603050405020304" pitchFamily="18" charset="0"/>
                </a:rPr>
                <a:t>Поршень </a:t>
              </a:r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3524909" y="4750197"/>
              <a:ext cx="510321" cy="996604"/>
            </a:xfrm>
            <a:prstGeom prst="line">
              <a:avLst/>
            </a:prstGeom>
            <a:ln w="31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756147" y="4504798"/>
              <a:ext cx="8819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cs typeface="Times New Roman" panose="02020603050405020304" pitchFamily="18" charset="0"/>
                </a:rPr>
                <a:t>Отверстие</a:t>
              </a:r>
            </a:p>
          </p:txBody>
        </p:sp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3" y="1298272"/>
            <a:ext cx="3638368" cy="263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2" name="TextBox 21"/>
            <p:cNvSpPr txBox="1"/>
            <p:nvPr/>
          </p:nvSpPr>
          <p:spPr>
            <a:xfrm>
              <a:off x="251520" y="564935"/>
              <a:ext cx="5944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Ударно-тяговые приборы.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Поглощающий аппарат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4" name="Полилиния 23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олилиния 25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11628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ЭРНЕСТИК\Фото 2ТЭ25КМ\20180529_1116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9" b="13299"/>
          <a:stretch/>
        </p:blipFill>
        <p:spPr bwMode="auto">
          <a:xfrm>
            <a:off x="0" y="1916832"/>
            <a:ext cx="9144000" cy="385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7" name="TextBox 16"/>
            <p:cNvSpPr txBox="1"/>
            <p:nvPr/>
          </p:nvSpPr>
          <p:spPr>
            <a:xfrm>
              <a:off x="251520" y="564935"/>
              <a:ext cx="2478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Общий вид тележки</a:t>
              </a:r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9" name="Полилиния 18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6060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ЭРНЕСТИК\тележ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0" y="1628800"/>
            <a:ext cx="9147561" cy="419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634106" y="1404286"/>
            <a:ext cx="1510064" cy="846052"/>
            <a:chOff x="3470285" y="1269292"/>
            <a:chExt cx="1510064" cy="846052"/>
          </a:xfrm>
        </p:grpSpPr>
        <p:cxnSp>
          <p:nvCxnSpPr>
            <p:cNvPr id="8" name="Прямая со стрелкой 7"/>
            <p:cNvCxnSpPr/>
            <p:nvPr/>
          </p:nvCxnSpPr>
          <p:spPr>
            <a:xfrm flipH="1">
              <a:off x="3470285" y="1539280"/>
              <a:ext cx="360040" cy="57606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3817274" y="1269292"/>
              <a:ext cx="11630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Рама тележки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455876" y="1258259"/>
            <a:ext cx="1338572" cy="558020"/>
            <a:chOff x="3650305" y="1269292"/>
            <a:chExt cx="1338572" cy="558020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H="1">
              <a:off x="3650305" y="1539280"/>
              <a:ext cx="180020" cy="28803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817274" y="1269292"/>
              <a:ext cx="11716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Опоры кузова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069683" y="1692318"/>
            <a:ext cx="1070678" cy="1592666"/>
            <a:chOff x="3817274" y="1269292"/>
            <a:chExt cx="1070678" cy="1592666"/>
          </a:xfrm>
        </p:grpSpPr>
        <p:cxnSp>
          <p:nvCxnSpPr>
            <p:cNvPr id="14" name="Прямая со стрелкой 13"/>
            <p:cNvCxnSpPr>
              <a:stCxn id="15" idx="2"/>
            </p:cNvCxnSpPr>
            <p:nvPr/>
          </p:nvCxnSpPr>
          <p:spPr>
            <a:xfrm flipH="1">
              <a:off x="4319591" y="1730957"/>
              <a:ext cx="33022" cy="113100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817274" y="1269292"/>
              <a:ext cx="10706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Шкворневое</a:t>
              </a:r>
            </a:p>
            <a:p>
              <a:pPr algn="ctr"/>
              <a:r>
                <a:rPr lang="ru-RU" sz="1200" b="1" dirty="0"/>
                <a:t> устройство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66969" y="4509120"/>
            <a:ext cx="1199752" cy="1109737"/>
            <a:chOff x="3817274" y="621220"/>
            <a:chExt cx="1199752" cy="1109737"/>
          </a:xfrm>
        </p:grpSpPr>
        <p:cxnSp>
          <p:nvCxnSpPr>
            <p:cNvPr id="17" name="Прямая со стрелкой 16"/>
            <p:cNvCxnSpPr/>
            <p:nvPr/>
          </p:nvCxnSpPr>
          <p:spPr>
            <a:xfrm flipV="1">
              <a:off x="4261865" y="621220"/>
              <a:ext cx="216024" cy="72008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817274" y="1269292"/>
              <a:ext cx="1199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Рессорное </a:t>
              </a:r>
            </a:p>
            <a:p>
              <a:pPr algn="ctr"/>
              <a:r>
                <a:rPr lang="ru-RU" sz="1200" b="1" dirty="0"/>
                <a:t>подвешивание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259632" y="4509120"/>
            <a:ext cx="1155498" cy="1219275"/>
            <a:chOff x="3719312" y="511682"/>
            <a:chExt cx="1155498" cy="1219275"/>
          </a:xfrm>
        </p:grpSpPr>
        <p:cxnSp>
          <p:nvCxnSpPr>
            <p:cNvPr id="21" name="Прямая со стрелкой 20"/>
            <p:cNvCxnSpPr/>
            <p:nvPr/>
          </p:nvCxnSpPr>
          <p:spPr>
            <a:xfrm flipH="1" flipV="1">
              <a:off x="3719312" y="511682"/>
              <a:ext cx="650999" cy="82961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959495" y="1269292"/>
              <a:ext cx="9153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Буксовый </a:t>
              </a:r>
            </a:p>
            <a:p>
              <a:pPr algn="ctr"/>
              <a:r>
                <a:rPr lang="ru-RU" sz="1200" b="1" dirty="0"/>
                <a:t>узел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572907" y="2199015"/>
            <a:ext cx="1470595" cy="1942759"/>
            <a:chOff x="3817274" y="1269292"/>
            <a:chExt cx="1470595" cy="1942759"/>
          </a:xfrm>
        </p:grpSpPr>
        <p:cxnSp>
          <p:nvCxnSpPr>
            <p:cNvPr id="25" name="Прямая со стрелкой 24"/>
            <p:cNvCxnSpPr/>
            <p:nvPr/>
          </p:nvCxnSpPr>
          <p:spPr>
            <a:xfrm flipH="1">
              <a:off x="4128735" y="1730957"/>
              <a:ext cx="395608" cy="148109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817274" y="1269292"/>
              <a:ext cx="14705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Тяговый </a:t>
              </a:r>
            </a:p>
            <a:p>
              <a:pPr algn="ctr"/>
              <a:r>
                <a:rPr lang="ru-RU" sz="1200" b="1" dirty="0"/>
                <a:t>электродвигатель 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65230" y="1955605"/>
            <a:ext cx="1204304" cy="1545403"/>
            <a:chOff x="3950420" y="1269292"/>
            <a:chExt cx="1204304" cy="1545403"/>
          </a:xfrm>
        </p:grpSpPr>
        <p:cxnSp>
          <p:nvCxnSpPr>
            <p:cNvPr id="30" name="Прямая со стрелкой 29"/>
            <p:cNvCxnSpPr/>
            <p:nvPr/>
          </p:nvCxnSpPr>
          <p:spPr>
            <a:xfrm flipH="1">
              <a:off x="3950420" y="1493984"/>
              <a:ext cx="438561" cy="132071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950420" y="1269292"/>
              <a:ext cx="12043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Колесная пара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003974" y="1501312"/>
            <a:ext cx="1697836" cy="2224315"/>
            <a:chOff x="3703658" y="1269292"/>
            <a:chExt cx="1697836" cy="2224315"/>
          </a:xfrm>
        </p:grpSpPr>
        <p:cxnSp>
          <p:nvCxnSpPr>
            <p:cNvPr id="34" name="Прямая со стрелкой 33"/>
            <p:cNvCxnSpPr/>
            <p:nvPr/>
          </p:nvCxnSpPr>
          <p:spPr>
            <a:xfrm flipH="1">
              <a:off x="4071884" y="1730286"/>
              <a:ext cx="366554" cy="176332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703658" y="1269292"/>
              <a:ext cx="16978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Тормозная рычажная</a:t>
              </a:r>
            </a:p>
            <a:p>
              <a:pPr algn="ctr"/>
              <a:r>
                <a:rPr lang="ru-RU" sz="1200" b="1" dirty="0"/>
                <a:t>передача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394658" y="4365104"/>
            <a:ext cx="1207126" cy="1363291"/>
            <a:chOff x="3813592" y="367666"/>
            <a:chExt cx="1207126" cy="1363291"/>
          </a:xfrm>
        </p:grpSpPr>
        <p:cxnSp>
          <p:nvCxnSpPr>
            <p:cNvPr id="40" name="Прямая со стрелкой 39"/>
            <p:cNvCxnSpPr/>
            <p:nvPr/>
          </p:nvCxnSpPr>
          <p:spPr>
            <a:xfrm flipH="1" flipV="1">
              <a:off x="4370311" y="367666"/>
              <a:ext cx="1" cy="97363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3813592" y="1269292"/>
              <a:ext cx="12071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Воздухопровод</a:t>
              </a:r>
            </a:p>
            <a:p>
              <a:pPr algn="ctr"/>
              <a:r>
                <a:rPr lang="ru-RU" sz="1200" b="1" dirty="0"/>
                <a:t>тормоза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364874" y="3933056"/>
            <a:ext cx="1207126" cy="2136613"/>
            <a:chOff x="3813592" y="-405656"/>
            <a:chExt cx="1207126" cy="2136613"/>
          </a:xfrm>
        </p:grpSpPr>
        <p:cxnSp>
          <p:nvCxnSpPr>
            <p:cNvPr id="44" name="Прямая со стрелкой 43"/>
            <p:cNvCxnSpPr/>
            <p:nvPr/>
          </p:nvCxnSpPr>
          <p:spPr>
            <a:xfrm flipH="1" flipV="1">
              <a:off x="3994604" y="-405656"/>
              <a:ext cx="375709" cy="174695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813592" y="1269292"/>
              <a:ext cx="12071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Воздухопровод</a:t>
              </a:r>
            </a:p>
            <a:p>
              <a:pPr algn="ctr"/>
              <a:r>
                <a:rPr lang="ru-RU" sz="1200" b="1" dirty="0"/>
                <a:t>песка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4283968" y="4653136"/>
            <a:ext cx="1402642" cy="1572362"/>
            <a:chOff x="3493942" y="158595"/>
            <a:chExt cx="1402642" cy="1572362"/>
          </a:xfrm>
        </p:grpSpPr>
        <p:cxnSp>
          <p:nvCxnSpPr>
            <p:cNvPr id="48" name="Прямая со стрелкой 47"/>
            <p:cNvCxnSpPr/>
            <p:nvPr/>
          </p:nvCxnSpPr>
          <p:spPr>
            <a:xfrm flipH="1" flipV="1">
              <a:off x="3493942" y="158595"/>
              <a:ext cx="876372" cy="118270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937732" y="1269292"/>
              <a:ext cx="9588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Тормозные</a:t>
              </a:r>
            </a:p>
            <a:p>
              <a:pPr algn="ctr"/>
              <a:r>
                <a:rPr lang="ru-RU" sz="1200" b="1" dirty="0"/>
                <a:t>цилиндры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979628" y="5157192"/>
            <a:ext cx="1228799" cy="1068306"/>
            <a:chOff x="3802762" y="662651"/>
            <a:chExt cx="1228799" cy="1068306"/>
          </a:xfrm>
        </p:grpSpPr>
        <p:cxnSp>
          <p:nvCxnSpPr>
            <p:cNvPr id="52" name="Прямая со стрелкой 51"/>
            <p:cNvCxnSpPr/>
            <p:nvPr/>
          </p:nvCxnSpPr>
          <p:spPr>
            <a:xfrm flipH="1" flipV="1">
              <a:off x="4052383" y="662651"/>
              <a:ext cx="317931" cy="67865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802762" y="1269292"/>
              <a:ext cx="12287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 err="1"/>
                <a:t>Гидрогасители</a:t>
              </a:r>
              <a:endParaRPr lang="ru-RU" sz="1200" b="1" dirty="0"/>
            </a:p>
            <a:p>
              <a:pPr algn="ctr"/>
              <a:r>
                <a:rPr lang="ru-RU" sz="1200" b="1" dirty="0"/>
                <a:t>колебаний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55" name="TextBox 54"/>
            <p:cNvSpPr txBox="1"/>
            <p:nvPr/>
          </p:nvSpPr>
          <p:spPr>
            <a:xfrm>
              <a:off x="251520" y="564935"/>
              <a:ext cx="2499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Устройство тележки</a:t>
              </a: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57" name="Полилиния 56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Полилиния 57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7018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/>
          <a:stretch/>
        </p:blipFill>
        <p:spPr bwMode="auto">
          <a:xfrm>
            <a:off x="109214" y="1484784"/>
            <a:ext cx="9034786" cy="398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470285" y="1269292"/>
            <a:ext cx="1836179" cy="846052"/>
            <a:chOff x="3470285" y="1269292"/>
            <a:chExt cx="1836179" cy="846052"/>
          </a:xfrm>
        </p:grpSpPr>
        <p:cxnSp>
          <p:nvCxnSpPr>
            <p:cNvPr id="3" name="Прямая со стрелкой 2"/>
            <p:cNvCxnSpPr/>
            <p:nvPr/>
          </p:nvCxnSpPr>
          <p:spPr>
            <a:xfrm flipH="1">
              <a:off x="3470285" y="1539280"/>
              <a:ext cx="360040" cy="57606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3817274" y="1269292"/>
              <a:ext cx="14891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Продольная балка</a:t>
              </a:r>
            </a:p>
          </p:txBody>
        </p:sp>
      </p:grpSp>
      <p:cxnSp>
        <p:nvCxnSpPr>
          <p:cNvPr id="9" name="Прямая со стрелкой 8"/>
          <p:cNvCxnSpPr/>
          <p:nvPr/>
        </p:nvCxnSpPr>
        <p:spPr>
          <a:xfrm flipH="1">
            <a:off x="6444208" y="2690876"/>
            <a:ext cx="445099" cy="1026156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76256" y="2420888"/>
            <a:ext cx="1480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Поперечная балка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958718" y="1958800"/>
            <a:ext cx="189346" cy="600587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45666" y="1688812"/>
            <a:ext cx="2064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err="1"/>
              <a:t>Платики</a:t>
            </a:r>
            <a:r>
              <a:rPr lang="ru-RU" sz="1200" b="1" dirty="0"/>
              <a:t> под опоры кузова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5053391" y="2388532"/>
            <a:ext cx="488239" cy="752436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28579" y="2118544"/>
            <a:ext cx="1529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Шкворневая балка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7765411" y="5013176"/>
            <a:ext cx="185989" cy="460625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302344" y="5458968"/>
            <a:ext cx="1298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Концевая балка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5796136" y="4311140"/>
            <a:ext cx="206372" cy="1424827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358346" y="5661248"/>
            <a:ext cx="1733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Кронштейны под ТЭД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6" name="TextBox 25"/>
            <p:cNvSpPr txBox="1"/>
            <p:nvPr/>
          </p:nvSpPr>
          <p:spPr>
            <a:xfrm>
              <a:off x="251520" y="564935"/>
              <a:ext cx="1756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Рама тележки</a:t>
              </a:r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8" name="Полилиния 27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98994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-2666" y="1416840"/>
            <a:ext cx="9146667" cy="4831637"/>
            <a:chOff x="-2666" y="1033193"/>
            <a:chExt cx="9146667" cy="483163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303039"/>
              <a:ext cx="8640960" cy="4561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Прямая со стрелкой 7"/>
            <p:cNvCxnSpPr/>
            <p:nvPr/>
          </p:nvCxnSpPr>
          <p:spPr>
            <a:xfrm>
              <a:off x="2771800" y="1303039"/>
              <a:ext cx="533904" cy="97287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2129361" y="1033193"/>
              <a:ext cx="15363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Кронштейн под ТЦ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4788024" y="1303039"/>
              <a:ext cx="266952" cy="61379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145585" y="1033193"/>
              <a:ext cx="20537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Кронштейн </a:t>
              </a:r>
              <a:r>
                <a:rPr lang="ru-RU" sz="1200" b="1" dirty="0" err="1"/>
                <a:t>гидрогасителя</a:t>
              </a:r>
              <a:endParaRPr lang="ru-RU" sz="1200" b="1" dirty="0"/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>
              <a:off x="1472847" y="4676793"/>
              <a:ext cx="794897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-2666" y="4416100"/>
              <a:ext cx="17424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Буксовый кронштейн </a:t>
              </a:r>
            </a:p>
            <a:p>
              <a:pPr algn="ctr"/>
              <a:r>
                <a:rPr lang="ru-RU" sz="1200" b="1" dirty="0"/>
                <a:t>длинный</a:t>
              </a:r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 flipH="1" flipV="1">
              <a:off x="4286777" y="3501008"/>
              <a:ext cx="885691" cy="56248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820313" y="4063492"/>
              <a:ext cx="17883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Верхняя опора пружин</a:t>
              </a:r>
            </a:p>
          </p:txBody>
        </p:sp>
        <p:cxnSp>
          <p:nvCxnSpPr>
            <p:cNvPr id="20" name="Прямая со стрелкой 19"/>
            <p:cNvCxnSpPr/>
            <p:nvPr/>
          </p:nvCxnSpPr>
          <p:spPr>
            <a:xfrm flipH="1" flipV="1">
              <a:off x="6948264" y="4063492"/>
              <a:ext cx="251749" cy="35260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847857" y="4416100"/>
              <a:ext cx="17883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Верхняя опора пружин</a:t>
              </a:r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 flipH="1" flipV="1">
              <a:off x="8028384" y="3583934"/>
              <a:ext cx="248568" cy="24872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596337" y="3832659"/>
              <a:ext cx="15476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Буксовый кронштейн </a:t>
              </a:r>
            </a:p>
            <a:p>
              <a:pPr algn="ctr"/>
              <a:r>
                <a:rPr lang="ru-RU" sz="1200" b="1" dirty="0"/>
                <a:t>короткий</a:t>
              </a:r>
            </a:p>
          </p:txBody>
        </p:sp>
        <p:cxnSp>
          <p:nvCxnSpPr>
            <p:cNvPr id="27" name="Прямая со стрелкой 26"/>
            <p:cNvCxnSpPr>
              <a:stCxn id="28" idx="2"/>
            </p:cNvCxnSpPr>
            <p:nvPr/>
          </p:nvCxnSpPr>
          <p:spPr>
            <a:xfrm>
              <a:off x="1167948" y="1783822"/>
              <a:ext cx="571851" cy="68546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51519" y="1137491"/>
              <a:ext cx="18328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Отверстие для прохода рычага рычажной передачи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0" name="TextBox 29"/>
            <p:cNvSpPr txBox="1"/>
            <p:nvPr/>
          </p:nvSpPr>
          <p:spPr>
            <a:xfrm>
              <a:off x="251520" y="564935"/>
              <a:ext cx="1756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Рама тележки</a:t>
              </a: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2" name="Полилиния 3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олилиния 3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олилиния 3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0621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791580" y="1268760"/>
            <a:ext cx="7560840" cy="2684075"/>
            <a:chOff x="791580" y="1353499"/>
            <a:chExt cx="7560840" cy="2684075"/>
          </a:xfrm>
        </p:grpSpPr>
        <p:pic>
          <p:nvPicPr>
            <p:cNvPr id="38" name="Picture 5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94" r="604" b="23920"/>
            <a:stretch/>
          </p:blipFill>
          <p:spPr bwMode="auto">
            <a:xfrm>
              <a:off x="791580" y="1353499"/>
              <a:ext cx="7560840" cy="2258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791580" y="3775964"/>
              <a:ext cx="66075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Стакан</a:t>
              </a: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1241677" y="3356992"/>
              <a:ext cx="377995" cy="503455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409428" y="3775964"/>
              <a:ext cx="81464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Пружина </a:t>
              </a: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1816753" y="3140968"/>
              <a:ext cx="377994" cy="719478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301507" y="3775964"/>
              <a:ext cx="6848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Втулка </a:t>
              </a: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2608316" y="3140968"/>
              <a:ext cx="307500" cy="719478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2986310" y="3775964"/>
              <a:ext cx="55496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Упор </a:t>
              </a: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>
              <a:off x="3233770" y="2924944"/>
              <a:ext cx="0" cy="935502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405270" y="3775964"/>
              <a:ext cx="6767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Планка</a:t>
              </a: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>
              <a:off x="3671593" y="2924944"/>
              <a:ext cx="54641" cy="935502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4107706" y="3775964"/>
              <a:ext cx="6511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Ползун</a:t>
              </a: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3851920" y="3140968"/>
              <a:ext cx="486689" cy="719478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746022" y="3775964"/>
              <a:ext cx="6639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Кольцо</a:t>
              </a:r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>
              <a:off x="3923928" y="2924944"/>
              <a:ext cx="1065438" cy="935502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5364088" y="3775964"/>
              <a:ext cx="9028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Шкворень </a:t>
              </a:r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644008" y="2924944"/>
              <a:ext cx="1065438" cy="935502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6266899" y="3775964"/>
              <a:ext cx="14237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Шкворневая балка</a:t>
              </a:r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5940152" y="3429000"/>
              <a:ext cx="750258" cy="431446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6315281" y="1363286"/>
              <a:ext cx="153279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Крышка подвижная </a:t>
              </a:r>
            </a:p>
          </p:txBody>
        </p:sp>
        <p:cxnSp>
          <p:nvCxnSpPr>
            <p:cNvPr id="58" name="Прямая соединительная линия 57"/>
            <p:cNvCxnSpPr>
              <a:endCxn id="57" idx="1"/>
            </p:cNvCxnSpPr>
            <p:nvPr/>
          </p:nvCxnSpPr>
          <p:spPr>
            <a:xfrm flipV="1">
              <a:off x="5815493" y="1494091"/>
              <a:ext cx="499788" cy="566757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6561087" y="1598380"/>
              <a:ext cx="15792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Уплотнение шкворня</a:t>
              </a:r>
            </a:p>
          </p:txBody>
        </p:sp>
        <p:cxnSp>
          <p:nvCxnSpPr>
            <p:cNvPr id="73" name="Прямая соединительная линия 72"/>
            <p:cNvCxnSpPr>
              <a:endCxn id="72" idx="1"/>
            </p:cNvCxnSpPr>
            <p:nvPr/>
          </p:nvCxnSpPr>
          <p:spPr>
            <a:xfrm flipV="1">
              <a:off x="6315281" y="1729185"/>
              <a:ext cx="245806" cy="416402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7168958" y="1806581"/>
              <a:ext cx="9332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100" b="1" dirty="0">
                  <a:cs typeface="Times New Roman" panose="02020603050405020304" pitchFamily="18" charset="0"/>
                </a:rPr>
                <a:t>Прокладка </a:t>
              </a:r>
            </a:p>
          </p:txBody>
        </p:sp>
        <p:cxnSp>
          <p:nvCxnSpPr>
            <p:cNvPr id="75" name="Прямая соединительная линия 74"/>
            <p:cNvCxnSpPr>
              <a:endCxn id="74" idx="1"/>
            </p:cNvCxnSpPr>
            <p:nvPr/>
          </p:nvCxnSpPr>
          <p:spPr>
            <a:xfrm flipV="1">
              <a:off x="6438184" y="1937386"/>
              <a:ext cx="730774" cy="280209"/>
            </a:xfrm>
            <a:prstGeom prst="line">
              <a:avLst/>
            </a:prstGeom>
            <a:ln w="3175">
              <a:solidFill>
                <a:srgbClr val="FF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0" y="4426078"/>
            <a:ext cx="9144000" cy="1996232"/>
            <a:chOff x="0" y="4149078"/>
            <a:chExt cx="9144000" cy="1996232"/>
          </a:xfrm>
        </p:grpSpPr>
        <p:pic>
          <p:nvPicPr>
            <p:cNvPr id="59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145"/>
            <a:stretch/>
          </p:blipFill>
          <p:spPr bwMode="auto">
            <a:xfrm>
              <a:off x="0" y="4149078"/>
              <a:ext cx="9144000" cy="16229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0" name="Прямая со стрелкой 59"/>
            <p:cNvCxnSpPr/>
            <p:nvPr/>
          </p:nvCxnSpPr>
          <p:spPr>
            <a:xfrm flipH="1">
              <a:off x="7596336" y="4426078"/>
              <a:ext cx="262556" cy="37107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7490490" y="4149079"/>
              <a:ext cx="7368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Стакан </a:t>
              </a:r>
            </a:p>
          </p:txBody>
        </p:sp>
        <p:cxnSp>
          <p:nvCxnSpPr>
            <p:cNvPr id="62" name="Прямая со стрелкой 61"/>
            <p:cNvCxnSpPr/>
            <p:nvPr/>
          </p:nvCxnSpPr>
          <p:spPr>
            <a:xfrm flipH="1">
              <a:off x="6047615" y="4426078"/>
              <a:ext cx="262556" cy="37107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5941769" y="4149079"/>
              <a:ext cx="8666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Пружина </a:t>
              </a:r>
            </a:p>
          </p:txBody>
        </p:sp>
        <p:cxnSp>
          <p:nvCxnSpPr>
            <p:cNvPr id="64" name="Прямая со стрелкой 63"/>
            <p:cNvCxnSpPr/>
            <p:nvPr/>
          </p:nvCxnSpPr>
          <p:spPr>
            <a:xfrm flipH="1">
              <a:off x="4330544" y="4426078"/>
              <a:ext cx="262556" cy="58709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4355976" y="4149079"/>
              <a:ext cx="5727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Упор </a:t>
              </a:r>
            </a:p>
          </p:txBody>
        </p:sp>
        <p:cxnSp>
          <p:nvCxnSpPr>
            <p:cNvPr id="66" name="Прямая со стрелкой 65"/>
            <p:cNvCxnSpPr/>
            <p:nvPr/>
          </p:nvCxnSpPr>
          <p:spPr>
            <a:xfrm flipH="1">
              <a:off x="3619375" y="4426078"/>
              <a:ext cx="237124" cy="293549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3491880" y="4149079"/>
              <a:ext cx="729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Ползун </a:t>
              </a:r>
            </a:p>
          </p:txBody>
        </p:sp>
        <p:cxnSp>
          <p:nvCxnSpPr>
            <p:cNvPr id="68" name="Прямая со стрелкой 67"/>
            <p:cNvCxnSpPr>
              <a:stCxn id="69" idx="0"/>
            </p:cNvCxnSpPr>
            <p:nvPr/>
          </p:nvCxnSpPr>
          <p:spPr>
            <a:xfrm flipH="1" flipV="1">
              <a:off x="5239400" y="5417737"/>
              <a:ext cx="876794" cy="45057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4924084" y="5868311"/>
              <a:ext cx="2384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Уплотнительное кольцо </a:t>
              </a:r>
            </a:p>
          </p:txBody>
        </p:sp>
        <p:cxnSp>
          <p:nvCxnSpPr>
            <p:cNvPr id="70" name="Прямая со стрелкой 69"/>
            <p:cNvCxnSpPr>
              <a:stCxn id="71" idx="0"/>
            </p:cNvCxnSpPr>
            <p:nvPr/>
          </p:nvCxnSpPr>
          <p:spPr>
            <a:xfrm flipV="1">
              <a:off x="8326333" y="5229200"/>
              <a:ext cx="638155" cy="63911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7953827" y="5868311"/>
              <a:ext cx="7450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Пробка </a:t>
              </a: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80" name="TextBox 79"/>
            <p:cNvSpPr txBox="1"/>
            <p:nvPr/>
          </p:nvSpPr>
          <p:spPr>
            <a:xfrm>
              <a:off x="251520" y="564935"/>
              <a:ext cx="7005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Опорно-возвращающее устройство.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Шкворневое устройство</a:t>
              </a:r>
            </a:p>
          </p:txBody>
        </p:sp>
        <p:grpSp>
          <p:nvGrpSpPr>
            <p:cNvPr id="81" name="Группа 8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82" name="Полилиния 8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Полилиния 8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Полилиния 8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9059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r="239"/>
          <a:stretch/>
        </p:blipFill>
        <p:spPr bwMode="auto">
          <a:xfrm>
            <a:off x="-1" y="1484784"/>
            <a:ext cx="9144001" cy="458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>
            <a:off x="2680902" y="2173121"/>
            <a:ext cx="306922" cy="679815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19672" y="1896122"/>
            <a:ext cx="2102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Блок вентиляции передний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805343" y="1354806"/>
            <a:ext cx="411718" cy="679815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83968" y="1061910"/>
            <a:ext cx="1933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Блок вентиляции задний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547664" y="2564904"/>
            <a:ext cx="72008" cy="792088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86434" y="2287905"/>
            <a:ext cx="17755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Блок крыши передний</a:t>
            </a:r>
          </a:p>
        </p:txBody>
      </p:sp>
      <p:cxnSp>
        <p:nvCxnSpPr>
          <p:cNvPr id="19" name="Прямая со стрелкой 18"/>
          <p:cNvCxnSpPr>
            <a:stCxn id="20" idx="2"/>
          </p:cNvCxnSpPr>
          <p:nvPr/>
        </p:nvCxnSpPr>
        <p:spPr>
          <a:xfrm>
            <a:off x="4456284" y="1956407"/>
            <a:ext cx="412675" cy="469997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72667" y="1494742"/>
            <a:ext cx="1367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/>
              <a:t>Блок крыши над</a:t>
            </a:r>
          </a:p>
          <a:p>
            <a:pPr algn="ctr"/>
            <a:r>
              <a:rPr lang="ru-RU" sz="1200" b="1" dirty="0"/>
              <a:t> глушителем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1410213" y="5157192"/>
            <a:ext cx="713515" cy="72008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123728" y="5741024"/>
            <a:ext cx="1877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Пол кабины машиниста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3626429" y="4990457"/>
            <a:ext cx="713516" cy="609816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39944" y="5464025"/>
            <a:ext cx="11408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Главная рама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5886423" y="4653136"/>
            <a:ext cx="0" cy="674642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56676" y="5327777"/>
            <a:ext cx="2362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Патрубки для охлаждения ТЭД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H="1" flipV="1">
            <a:off x="4283968" y="4725144"/>
            <a:ext cx="254679" cy="472666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538646" y="5061562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Настил 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1" name="TextBox 30"/>
            <p:cNvSpPr txBox="1"/>
            <p:nvPr/>
          </p:nvSpPr>
          <p:spPr>
            <a:xfrm>
              <a:off x="251520" y="564935"/>
              <a:ext cx="23273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Устройство кузова</a:t>
              </a:r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3" name="Полилиния 3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олилиния 3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Полилиния 3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01706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49338" y="1405034"/>
            <a:ext cx="7845325" cy="5285095"/>
            <a:chOff x="124730" y="1106135"/>
            <a:chExt cx="6961717" cy="4689843"/>
          </a:xfrm>
        </p:grpSpPr>
        <p:pic>
          <p:nvPicPr>
            <p:cNvPr id="9" name="Рисунок 8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82012" y="1106135"/>
              <a:ext cx="5004435" cy="422555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1881559" y="3783030"/>
              <a:ext cx="992541" cy="145812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881558" y="4494911"/>
              <a:ext cx="1784630" cy="130805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endCxn id="22" idx="3"/>
            </p:cNvCxnSpPr>
            <p:nvPr/>
          </p:nvCxnSpPr>
          <p:spPr>
            <a:xfrm flipH="1" flipV="1">
              <a:off x="1881558" y="4774675"/>
              <a:ext cx="2245667" cy="43493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881558" y="4074221"/>
              <a:ext cx="1784630" cy="299360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2481066" y="2269269"/>
              <a:ext cx="992541" cy="145812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2481066" y="1543481"/>
              <a:ext cx="992541" cy="145812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881560" y="3783030"/>
              <a:ext cx="1784628" cy="390233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1881560" y="3652225"/>
              <a:ext cx="648231" cy="72906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2481067" y="1412676"/>
              <a:ext cx="992540" cy="72906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endCxn id="31" idx="0"/>
            </p:cNvCxnSpPr>
            <p:nvPr/>
          </p:nvCxnSpPr>
          <p:spPr>
            <a:xfrm>
              <a:off x="6036712" y="4913234"/>
              <a:ext cx="51861" cy="418452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24730" y="4807568"/>
              <a:ext cx="1805556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 err="1">
                  <a:cs typeface="Times New Roman" panose="02020603050405020304" pitchFamily="18" charset="0"/>
                </a:rPr>
                <a:t>Платик</a:t>
              </a:r>
              <a:r>
                <a:rPr lang="ru-RU" sz="1400" b="1" dirty="0">
                  <a:cs typeface="Times New Roman" panose="02020603050405020304" pitchFamily="18" charset="0"/>
                </a:rPr>
                <a:t> рамы тележки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H="1" flipV="1">
              <a:off x="1881559" y="4954585"/>
              <a:ext cx="1095778" cy="65401"/>
            </a:xfrm>
            <a:prstGeom prst="line">
              <a:avLst/>
            </a:prstGeom>
            <a:ln w="3175">
              <a:solidFill>
                <a:srgbClr val="0000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46067" y="4638119"/>
              <a:ext cx="1235491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Нижняя плита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72859" y="4494911"/>
              <a:ext cx="608699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Ролик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31843" y="4242776"/>
              <a:ext cx="1249715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Верхняя плита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98926" y="4042458"/>
              <a:ext cx="982634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Проставок 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20342" y="3798037"/>
              <a:ext cx="661216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Кожух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2545" y="3602946"/>
              <a:ext cx="629011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Чехол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6470" y="2269269"/>
              <a:ext cx="1778529" cy="464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Резинометаллический</a:t>
              </a:r>
            </a:p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элемент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854408" y="1613794"/>
              <a:ext cx="667418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Опора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3405" y="1363280"/>
              <a:ext cx="2188425" cy="273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cs typeface="Times New Roman" panose="02020603050405020304" pitchFamily="18" charset="0"/>
                </a:rPr>
                <a:t>Регулировочные прокладки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369747" y="5331687"/>
              <a:ext cx="1437652" cy="464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Корпус </a:t>
              </a:r>
            </a:p>
            <a:p>
              <a:r>
                <a:rPr lang="ru-RU" sz="1400" b="1" dirty="0">
                  <a:cs typeface="Times New Roman" panose="02020603050405020304" pitchFamily="18" charset="0"/>
                </a:rPr>
                <a:t>роликовой опоры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42" name="TextBox 41"/>
            <p:cNvSpPr txBox="1"/>
            <p:nvPr/>
          </p:nvSpPr>
          <p:spPr>
            <a:xfrm>
              <a:off x="251520" y="564935"/>
              <a:ext cx="5981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Опорно-возвращающее устройство.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Опора кузова</a:t>
              </a:r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44" name="Полилиния 43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Полилиния 4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Полилиния 45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1360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6746" y="907138"/>
            <a:ext cx="8630509" cy="5808843"/>
            <a:chOff x="119927" y="821098"/>
            <a:chExt cx="8764074" cy="5898740"/>
          </a:xfrm>
        </p:grpSpPr>
        <p:pic>
          <p:nvPicPr>
            <p:cNvPr id="7" name="Picture 3" descr="D:\ЭРНЕСТИК\иЛЛЮСТРАЦИИ км\ро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38" t="33041" r="73619" b="37408"/>
            <a:stretch/>
          </p:blipFill>
          <p:spPr bwMode="auto">
            <a:xfrm>
              <a:off x="6314541" y="3439988"/>
              <a:ext cx="1511517" cy="300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18580" y="1098097"/>
              <a:ext cx="8348552" cy="1821833"/>
            </a:xfrm>
            <a:prstGeom prst="rect">
              <a:avLst/>
            </a:prstGeom>
          </p:spPr>
        </p:pic>
        <p:sp>
          <p:nvSpPr>
            <p:cNvPr id="9" name="TextBox 3"/>
            <p:cNvSpPr txBox="1"/>
            <p:nvPr/>
          </p:nvSpPr>
          <p:spPr>
            <a:xfrm>
              <a:off x="119927" y="2276944"/>
              <a:ext cx="10862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b="1" dirty="0">
                  <a:solidFill>
                    <a:srgbClr val="000000"/>
                  </a:solidFill>
                  <a:ea typeface="Times New Roman"/>
                </a:rPr>
                <a:t>Пружинный </a:t>
              </a:r>
            </a:p>
            <a:p>
              <a:pPr algn="ctr">
                <a:spcAft>
                  <a:spcPts val="0"/>
                </a:spcAft>
              </a:pPr>
              <a:r>
                <a:rPr lang="ru-RU" sz="1200" b="1" dirty="0">
                  <a:solidFill>
                    <a:srgbClr val="000000"/>
                  </a:solidFill>
                  <a:ea typeface="Times New Roman"/>
                </a:rPr>
                <a:t>пакет</a:t>
              </a:r>
              <a:endParaRPr lang="ru-RU" sz="1200" b="1" dirty="0">
                <a:effectLst/>
                <a:ea typeface="Times New Roman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653791" y="2276944"/>
              <a:ext cx="650687" cy="98237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1" name="TextBox 3"/>
            <p:cNvSpPr txBox="1"/>
            <p:nvPr/>
          </p:nvSpPr>
          <p:spPr>
            <a:xfrm>
              <a:off x="733095" y="821098"/>
              <a:ext cx="12003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Гидродемпфер</a:t>
              </a:r>
              <a:endParaRPr lang="ru-RU" sz="1200" b="1" dirty="0">
                <a:effectLst/>
                <a:ea typeface="Times New Roman"/>
              </a:endParaRPr>
            </a:p>
          </p:txBody>
        </p:sp>
        <p:cxnSp>
          <p:nvCxnSpPr>
            <p:cNvPr id="12" name="Прямая соединительная линия 11"/>
            <p:cNvCxnSpPr>
              <a:endCxn id="11" idx="2"/>
            </p:cNvCxnSpPr>
            <p:nvPr/>
          </p:nvCxnSpPr>
          <p:spPr>
            <a:xfrm flipH="1" flipV="1">
              <a:off x="1333260" y="1098097"/>
              <a:ext cx="462406" cy="392950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013" y="2919930"/>
              <a:ext cx="2191174" cy="3799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3"/>
            <p:cNvSpPr txBox="1"/>
            <p:nvPr/>
          </p:nvSpPr>
          <p:spPr>
            <a:xfrm>
              <a:off x="438821" y="3133806"/>
              <a:ext cx="21909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Регулировочные прокладки </a:t>
              </a:r>
              <a:endParaRPr lang="ru-RU" sz="1200" b="1" dirty="0">
                <a:effectLst/>
                <a:ea typeface="Times New Roman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H="1" flipV="1">
              <a:off x="2631453" y="3358165"/>
              <a:ext cx="691120" cy="4833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2631453" y="3879874"/>
              <a:ext cx="691120" cy="104341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2631453" y="4041218"/>
              <a:ext cx="868127" cy="224359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3"/>
            <p:cNvSpPr txBox="1"/>
            <p:nvPr/>
          </p:nvSpPr>
          <p:spPr>
            <a:xfrm>
              <a:off x="1253110" y="3362998"/>
              <a:ext cx="1250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Верхняя опора</a:t>
              </a:r>
              <a:endParaRPr lang="ru-RU" sz="1200" b="1" dirty="0">
                <a:effectLst/>
                <a:ea typeface="Times New Roman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2631453" y="3483015"/>
              <a:ext cx="691120" cy="104341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2631453" y="5653681"/>
              <a:ext cx="691120" cy="104341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 flipV="1">
              <a:off x="2631453" y="4819885"/>
              <a:ext cx="1441147" cy="177020"/>
            </a:xfrm>
            <a:prstGeom prst="line">
              <a:avLst/>
            </a:prstGeom>
            <a:noFill/>
            <a:ln w="3175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3"/>
            <p:cNvSpPr txBox="1"/>
            <p:nvPr/>
          </p:nvSpPr>
          <p:spPr>
            <a:xfrm>
              <a:off x="958029" y="3837109"/>
              <a:ext cx="15456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Наружная пружина</a:t>
              </a:r>
              <a:endParaRPr lang="ru-RU" sz="1200" b="1" dirty="0">
                <a:effectLst/>
                <a:ea typeface="Times New Roman"/>
              </a:endParaRPr>
            </a:p>
          </p:txBody>
        </p:sp>
        <p:sp>
          <p:nvSpPr>
            <p:cNvPr id="23" name="TextBox 3"/>
            <p:cNvSpPr txBox="1"/>
            <p:nvPr/>
          </p:nvSpPr>
          <p:spPr>
            <a:xfrm>
              <a:off x="829787" y="4126205"/>
              <a:ext cx="16738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Внутренняя пружина</a:t>
              </a:r>
              <a:endParaRPr lang="ru-RU" sz="1200" b="1" dirty="0">
                <a:effectLst/>
                <a:ea typeface="Times New Roman"/>
              </a:endParaRPr>
            </a:p>
          </p:txBody>
        </p:sp>
        <p:sp>
          <p:nvSpPr>
            <p:cNvPr id="24" name="TextBox 3"/>
            <p:cNvSpPr txBox="1"/>
            <p:nvPr/>
          </p:nvSpPr>
          <p:spPr>
            <a:xfrm>
              <a:off x="733095" y="4672777"/>
              <a:ext cx="17705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Технологический болт</a:t>
              </a:r>
              <a:endParaRPr lang="ru-RU" sz="1200" b="1" dirty="0">
                <a:effectLst/>
                <a:ea typeface="Times New Roman"/>
              </a:endParaRPr>
            </a:p>
          </p:txBody>
        </p:sp>
        <p:sp>
          <p:nvSpPr>
            <p:cNvPr id="25" name="TextBox 3"/>
            <p:cNvSpPr txBox="1"/>
            <p:nvPr/>
          </p:nvSpPr>
          <p:spPr>
            <a:xfrm>
              <a:off x="1301072" y="5610916"/>
              <a:ext cx="12025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200" b="1" kern="1200" dirty="0">
                  <a:solidFill>
                    <a:srgbClr val="000000"/>
                  </a:solidFill>
                  <a:effectLst/>
                  <a:ea typeface="Times New Roman"/>
                </a:rPr>
                <a:t>Нижняя опора</a:t>
              </a:r>
              <a:endParaRPr lang="ru-RU" sz="1200" b="1" dirty="0">
                <a:effectLst/>
                <a:ea typeface="Times New Roman"/>
              </a:endParaRPr>
            </a:p>
          </p:txBody>
        </p:sp>
        <p:pic>
          <p:nvPicPr>
            <p:cNvPr id="26" name="Picture 2" descr="D:\ЭРНЕСТИК\shop_items_catalog_image353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96" r="80341" b="6417"/>
            <a:stretch/>
          </p:blipFill>
          <p:spPr bwMode="auto">
            <a:xfrm>
              <a:off x="7813947" y="3402351"/>
              <a:ext cx="1070054" cy="3044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1" name="TextBox 30"/>
            <p:cNvSpPr txBox="1"/>
            <p:nvPr/>
          </p:nvSpPr>
          <p:spPr>
            <a:xfrm>
              <a:off x="251520" y="564935"/>
              <a:ext cx="31740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Рессорное подвешивание</a:t>
              </a:r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3" name="Полилиния 3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олилиния 3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Полилиния 3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9683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Группа 56"/>
          <p:cNvGrpSpPr/>
          <p:nvPr/>
        </p:nvGrpSpPr>
        <p:grpSpPr>
          <a:xfrm>
            <a:off x="642555" y="1026162"/>
            <a:ext cx="7081462" cy="5384163"/>
            <a:chOff x="642555" y="1026162"/>
            <a:chExt cx="7081462" cy="538416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07"/>
            <a:stretch/>
          </p:blipFill>
          <p:spPr bwMode="auto">
            <a:xfrm>
              <a:off x="1716993" y="1188444"/>
              <a:ext cx="5710014" cy="5221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7" name="Прямая со стрелкой 26"/>
            <p:cNvCxnSpPr/>
            <p:nvPr/>
          </p:nvCxnSpPr>
          <p:spPr>
            <a:xfrm>
              <a:off x="1579802" y="1951134"/>
              <a:ext cx="975974" cy="191819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42555" y="1681288"/>
              <a:ext cx="13801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Регулировочные </a:t>
              </a:r>
            </a:p>
            <a:p>
              <a:r>
                <a:rPr lang="ru-RU" sz="1200" b="1" dirty="0"/>
                <a:t>пластины</a:t>
              </a: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1579802" y="1951134"/>
              <a:ext cx="975974" cy="90180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42555" y="3165337"/>
              <a:ext cx="12504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Упругая шайба</a:t>
              </a:r>
            </a:p>
          </p:txBody>
        </p:sp>
        <p:cxnSp>
          <p:nvCxnSpPr>
            <p:cNvPr id="33" name="Прямая со стрелкой 32"/>
            <p:cNvCxnSpPr/>
            <p:nvPr/>
          </p:nvCxnSpPr>
          <p:spPr>
            <a:xfrm>
              <a:off x="1579802" y="1951134"/>
              <a:ext cx="975974" cy="135270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32" idx="3"/>
            </p:cNvCxnSpPr>
            <p:nvPr/>
          </p:nvCxnSpPr>
          <p:spPr>
            <a:xfrm>
              <a:off x="1892962" y="3303837"/>
              <a:ext cx="731294" cy="67635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642555" y="4226604"/>
              <a:ext cx="1796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Пружинный комплект </a:t>
              </a:r>
            </a:p>
            <a:p>
              <a:r>
                <a:rPr lang="ru-RU" sz="1200" b="1" dirty="0"/>
                <a:t>(2 пружины)</a:t>
              </a:r>
            </a:p>
          </p:txBody>
        </p:sp>
        <p:cxnSp>
          <p:nvCxnSpPr>
            <p:cNvPr id="38" name="Прямая со стрелкой 37"/>
            <p:cNvCxnSpPr/>
            <p:nvPr/>
          </p:nvCxnSpPr>
          <p:spPr>
            <a:xfrm>
              <a:off x="2022741" y="4457437"/>
              <a:ext cx="601518" cy="58401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127918" y="4810621"/>
              <a:ext cx="5609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Болт </a:t>
              </a:r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flipH="1" flipV="1">
              <a:off x="4283968" y="4365104"/>
              <a:ext cx="109711" cy="46680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6012160" y="1049944"/>
              <a:ext cx="721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Втулка 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220072" y="1049944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Шайбы </a:t>
              </a:r>
            </a:p>
          </p:txBody>
        </p:sp>
        <p:cxnSp>
          <p:nvCxnSpPr>
            <p:cNvPr id="45" name="Прямая со стрелкой 44"/>
            <p:cNvCxnSpPr>
              <a:stCxn id="43" idx="2"/>
            </p:cNvCxnSpPr>
            <p:nvPr/>
          </p:nvCxnSpPr>
          <p:spPr>
            <a:xfrm flipH="1">
              <a:off x="6228184" y="1326943"/>
              <a:ext cx="144716" cy="64026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>
              <a:stCxn id="44" idx="2"/>
            </p:cNvCxnSpPr>
            <p:nvPr/>
          </p:nvCxnSpPr>
          <p:spPr>
            <a:xfrm>
              <a:off x="5596938" y="1326943"/>
              <a:ext cx="252616" cy="55443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>
              <a:off x="5596938" y="1326943"/>
              <a:ext cx="126308" cy="58517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7088715" y="1773620"/>
              <a:ext cx="6353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Гайка </a:t>
              </a:r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 flipH="1" flipV="1">
              <a:off x="6588224" y="1803717"/>
              <a:ext cx="500491" cy="10775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669820" y="1026162"/>
              <a:ext cx="8178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Шплинт </a:t>
              </a:r>
            </a:p>
          </p:txBody>
        </p:sp>
        <p:cxnSp>
          <p:nvCxnSpPr>
            <p:cNvPr id="56" name="Прямая со стрелкой 55"/>
            <p:cNvCxnSpPr/>
            <p:nvPr/>
          </p:nvCxnSpPr>
          <p:spPr>
            <a:xfrm>
              <a:off x="4393679" y="1215765"/>
              <a:ext cx="252386" cy="11635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4" name="TextBox 33"/>
            <p:cNvSpPr txBox="1"/>
            <p:nvPr/>
          </p:nvSpPr>
          <p:spPr>
            <a:xfrm>
              <a:off x="251520" y="564935"/>
              <a:ext cx="4533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Рессорное подвешивание (в разборе)</a:t>
              </a:r>
            </a:p>
          </p:txBody>
        </p:sp>
        <p:grpSp>
          <p:nvGrpSpPr>
            <p:cNvPr id="36" name="Группа 3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9" name="Полилиния 38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олилиния 41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Полилиния 45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1191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259159" y="864693"/>
            <a:ext cx="8625683" cy="5726994"/>
            <a:chOff x="55417" y="864693"/>
            <a:chExt cx="8625683" cy="5726994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8" t="10105"/>
            <a:stretch/>
          </p:blipFill>
          <p:spPr bwMode="auto">
            <a:xfrm>
              <a:off x="462901" y="1016000"/>
              <a:ext cx="8218199" cy="543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887498" y="1202868"/>
              <a:ext cx="12043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Колесная пара</a:t>
              </a:r>
            </a:p>
          </p:txBody>
        </p:sp>
        <p:cxnSp>
          <p:nvCxnSpPr>
            <p:cNvPr id="31" name="Прямая со стрелкой 30"/>
            <p:cNvCxnSpPr>
              <a:stCxn id="30" idx="3"/>
            </p:cNvCxnSpPr>
            <p:nvPr/>
          </p:nvCxnSpPr>
          <p:spPr>
            <a:xfrm>
              <a:off x="2091802" y="1341368"/>
              <a:ext cx="388698" cy="47667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445264" y="864693"/>
              <a:ext cx="14321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Тяговый </a:t>
              </a:r>
            </a:p>
            <a:p>
              <a:pPr algn="ctr"/>
              <a:r>
                <a:rPr lang="ru-RU" sz="1200" b="1" dirty="0"/>
                <a:t>электродвигатель</a:t>
              </a:r>
            </a:p>
          </p:txBody>
        </p:sp>
        <p:cxnSp>
          <p:nvCxnSpPr>
            <p:cNvPr id="36" name="Прямая со стрелкой 35"/>
            <p:cNvCxnSpPr/>
            <p:nvPr/>
          </p:nvCxnSpPr>
          <p:spPr>
            <a:xfrm>
              <a:off x="3347864" y="1326358"/>
              <a:ext cx="496053" cy="47887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791994" y="5450740"/>
              <a:ext cx="21674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Моторно-осевой подшипник</a:t>
              </a:r>
            </a:p>
          </p:txBody>
        </p:sp>
        <p:cxnSp>
          <p:nvCxnSpPr>
            <p:cNvPr id="42" name="Прямая со стрелкой 41"/>
            <p:cNvCxnSpPr/>
            <p:nvPr/>
          </p:nvCxnSpPr>
          <p:spPr>
            <a:xfrm flipV="1">
              <a:off x="2959166" y="4653136"/>
              <a:ext cx="636724" cy="79760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2875720" y="5841499"/>
              <a:ext cx="2012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Кожух тягового редуктора</a:t>
              </a:r>
            </a:p>
          </p:txBody>
        </p:sp>
        <p:cxnSp>
          <p:nvCxnSpPr>
            <p:cNvPr id="48" name="Прямая со стрелкой 47"/>
            <p:cNvCxnSpPr/>
            <p:nvPr/>
          </p:nvCxnSpPr>
          <p:spPr>
            <a:xfrm flipV="1">
              <a:off x="4251278" y="5051938"/>
              <a:ext cx="824778" cy="83578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4663667" y="6314688"/>
              <a:ext cx="1210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Буксовый узел</a:t>
              </a:r>
            </a:p>
          </p:txBody>
        </p:sp>
        <p:cxnSp>
          <p:nvCxnSpPr>
            <p:cNvPr id="53" name="Прямая со стрелкой 52"/>
            <p:cNvCxnSpPr/>
            <p:nvPr/>
          </p:nvCxnSpPr>
          <p:spPr>
            <a:xfrm flipV="1">
              <a:off x="5592394" y="5525127"/>
              <a:ext cx="1271609" cy="83578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5417" y="2125756"/>
              <a:ext cx="8149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Поводок </a:t>
              </a:r>
            </a:p>
          </p:txBody>
        </p:sp>
        <p:cxnSp>
          <p:nvCxnSpPr>
            <p:cNvPr id="58" name="Прямая со стрелкой 57"/>
            <p:cNvCxnSpPr/>
            <p:nvPr/>
          </p:nvCxnSpPr>
          <p:spPr>
            <a:xfrm>
              <a:off x="466209" y="2401584"/>
              <a:ext cx="577399" cy="66737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2" name="TextBox 21"/>
            <p:cNvSpPr txBox="1"/>
            <p:nvPr/>
          </p:nvSpPr>
          <p:spPr>
            <a:xfrm>
              <a:off x="251520" y="564935"/>
              <a:ext cx="2992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4" name="Полилиния 23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олилиния 25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92361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1340769"/>
            <a:ext cx="9144000" cy="5328591"/>
            <a:chOff x="0" y="1124744"/>
            <a:chExt cx="9144000" cy="5328591"/>
          </a:xfrm>
        </p:grpSpPr>
        <p:pic>
          <p:nvPicPr>
            <p:cNvPr id="18" name="Рисунок 1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995428" y="1124744"/>
              <a:ext cx="5148572" cy="2808312"/>
            </a:xfrm>
            <a:prstGeom prst="rect">
              <a:avLst/>
            </a:prstGeom>
          </p:spPr>
        </p:pic>
        <p:pic>
          <p:nvPicPr>
            <p:cNvPr id="19" name="Picture 2" descr="D:\ЭРНЕСТИК\Книга тепловоз\Илльстрации к книге\коелсная пара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9022"/>
              <a:ext cx="5401419" cy="2524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3"/>
            <p:cNvSpPr txBox="1"/>
            <p:nvPr/>
          </p:nvSpPr>
          <p:spPr>
            <a:xfrm>
              <a:off x="6084168" y="4830372"/>
              <a:ext cx="2682843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1 – бандаж;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2 – колесный центр;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3 – бандажное кольцо;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4 – упругое зубчатое колесо;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5,8 – лабиринтное кольцо;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6 – зубчатый венец; </a:t>
              </a:r>
            </a:p>
            <a:p>
              <a:pPr>
                <a:spcAft>
                  <a:spcPts val="0"/>
                </a:spcAft>
              </a:pPr>
              <a:r>
                <a:rPr lang="ru-RU" sz="1400" kern="1200" dirty="0">
                  <a:effectLst/>
                  <a:ea typeface="Times New Roman"/>
                </a:rPr>
                <a:t>7 – ось</a:t>
              </a:r>
              <a:endParaRPr lang="ru-RU" sz="1400" dirty="0">
                <a:effectLst/>
                <a:ea typeface="Times New Roman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79474" y="3579945"/>
              <a:ext cx="198047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FF0000"/>
                  </a:solidFill>
                </a:rPr>
                <a:t>⬆</a:t>
              </a:r>
            </a:p>
            <a:p>
              <a:pPr algn="ctr"/>
              <a:r>
                <a:rPr lang="ru-RU" sz="1600" b="1" dirty="0"/>
                <a:t>Унифицированная </a:t>
              </a:r>
            </a:p>
            <a:p>
              <a:pPr algn="ctr"/>
              <a:r>
                <a:rPr lang="ru-RU" sz="1600" b="1" dirty="0"/>
                <a:t>колесная пара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78771" y="3672278"/>
              <a:ext cx="2443874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b="1" dirty="0"/>
                <a:t>Колесная пара с </a:t>
              </a:r>
            </a:p>
            <a:p>
              <a:pPr algn="ctr"/>
              <a:r>
                <a:rPr lang="ru-RU" sz="1600" b="1" dirty="0"/>
                <a:t>подшипниками качения</a:t>
              </a:r>
            </a:p>
            <a:p>
              <a:pPr algn="ctr"/>
              <a:r>
                <a:rPr lang="ru-RU" b="1" dirty="0">
                  <a:solidFill>
                    <a:srgbClr val="FF0000"/>
                  </a:solidFill>
                </a:rPr>
                <a:t>⬇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27207" y="5733256"/>
              <a:ext cx="20409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dirty="0"/>
                <a:t>с 2ТЭ25К</a:t>
              </a:r>
              <a:r>
                <a:rPr lang="ru-RU" sz="1600" baseline="30000" dirty="0"/>
                <a:t>М</a:t>
              </a:r>
              <a:r>
                <a:rPr lang="ru-RU" sz="1600" dirty="0"/>
                <a:t> № 0208 </a:t>
              </a: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069995"/>
            <a:ext cx="4525682" cy="3109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4" name="TextBox 23"/>
            <p:cNvSpPr txBox="1"/>
            <p:nvPr/>
          </p:nvSpPr>
          <p:spPr>
            <a:xfrm>
              <a:off x="251520" y="564935"/>
              <a:ext cx="4712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Колесная пара</a:t>
              </a:r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7" name="Полилиния 26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6781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497481" y="1109201"/>
            <a:ext cx="8149039" cy="5632167"/>
            <a:chOff x="251521" y="758793"/>
            <a:chExt cx="8813348" cy="5998118"/>
          </a:xfrm>
        </p:grpSpPr>
        <p:pic>
          <p:nvPicPr>
            <p:cNvPr id="13" name="Picture 2" descr="D:\ЭРНЕСТИК\Книга тепловоз\Илльстрации к книге\колесо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758793"/>
              <a:ext cx="8237887" cy="5998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419872" y="4735787"/>
              <a:ext cx="932234" cy="32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Тарелка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339584" y="4468470"/>
              <a:ext cx="1080288" cy="456729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3419872" y="5203159"/>
              <a:ext cx="1485625" cy="32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Ролики (90шт)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2051720" y="4581128"/>
              <a:ext cx="1368152" cy="811443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3419872" y="5603269"/>
              <a:ext cx="3034564" cy="32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Упругий элемент жесткий (8шт)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051720" y="4981238"/>
              <a:ext cx="1368152" cy="811443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28" name="TextBox 27"/>
            <p:cNvSpPr txBox="1"/>
            <p:nvPr/>
          </p:nvSpPr>
          <p:spPr>
            <a:xfrm>
              <a:off x="3419872" y="6027989"/>
              <a:ext cx="1597690" cy="32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Зубчатый венец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051720" y="5603269"/>
              <a:ext cx="1368152" cy="600745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4860033" y="1700808"/>
              <a:ext cx="1440159" cy="78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Упругий элемент </a:t>
              </a:r>
            </a:p>
            <a:p>
              <a:r>
                <a:rPr lang="ru-RU" sz="1400" b="1" dirty="0">
                  <a:cs typeface="Times New Roman" panose="02020603050405020304" pitchFamily="18" charset="0"/>
                </a:rPr>
                <a:t>мягкий (8шт)</a:t>
              </a: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5868144" y="1988840"/>
              <a:ext cx="936104" cy="161793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2" name="TextBox 31"/>
            <p:cNvSpPr txBox="1"/>
            <p:nvPr/>
          </p:nvSpPr>
          <p:spPr>
            <a:xfrm>
              <a:off x="4860033" y="3573017"/>
              <a:ext cx="1440159" cy="32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Ступица</a:t>
              </a: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5724128" y="3356992"/>
              <a:ext cx="1008112" cy="370760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251521" y="3418280"/>
              <a:ext cx="1440159" cy="557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Заправочная горловина</a:t>
              </a: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1115616" y="3019062"/>
              <a:ext cx="288032" cy="504056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2642112" y="3418280"/>
              <a:ext cx="1937053" cy="32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Кронштейны ТЭД</a:t>
              </a:r>
            </a:p>
          </p:txBody>
        </p:sp>
        <p:cxnSp>
          <p:nvCxnSpPr>
            <p:cNvPr id="37" name="Прямая соединительная линия 36"/>
            <p:cNvCxnSpPr>
              <a:stCxn id="36" idx="0"/>
            </p:cNvCxnSpPr>
            <p:nvPr/>
          </p:nvCxnSpPr>
          <p:spPr>
            <a:xfrm flipV="1">
              <a:off x="3610639" y="2885586"/>
              <a:ext cx="504054" cy="532694"/>
            </a:xfrm>
            <a:prstGeom prst="line">
              <a:avLst/>
            </a:prstGeom>
            <a:noFill/>
            <a:ln w="3175" cap="flat" cmpd="sng" algn="ctr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8" name="TextBox 37"/>
            <p:cNvSpPr txBox="1"/>
            <p:nvPr/>
          </p:nvSpPr>
          <p:spPr>
            <a:xfrm>
              <a:off x="6702766" y="5603269"/>
              <a:ext cx="2362103" cy="786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cs typeface="Times New Roman" panose="02020603050405020304" pitchFamily="18" charset="0"/>
                </a:rPr>
                <a:t>УЗК – 75 зубьев</a:t>
              </a:r>
            </a:p>
            <a:p>
              <a:r>
                <a:rPr lang="ru-RU" sz="1400" b="1" dirty="0">
                  <a:cs typeface="Times New Roman" panose="02020603050405020304" pitchFamily="18" charset="0"/>
                </a:rPr>
                <a:t>Шестерня – 17 зубьев</a:t>
              </a:r>
            </a:p>
            <a:p>
              <a:r>
                <a:rPr lang="ru-RU" sz="1400" b="1" dirty="0">
                  <a:cs typeface="Times New Roman" panose="02020603050405020304" pitchFamily="18" charset="0"/>
                </a:rPr>
                <a:t>Передаточное число 4,41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42" name="TextBox 41"/>
            <p:cNvSpPr txBox="1"/>
            <p:nvPr/>
          </p:nvSpPr>
          <p:spPr>
            <a:xfrm>
              <a:off x="251520" y="564935"/>
              <a:ext cx="50291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Тяговый редуктор</a:t>
              </a:r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44" name="Полилиния 43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Полилиния 4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Полилиния 45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61869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623279" y="1501791"/>
            <a:ext cx="7897442" cy="5023553"/>
            <a:chOff x="379670" y="1199630"/>
            <a:chExt cx="8384663" cy="533347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670" y="1458462"/>
              <a:ext cx="8384663" cy="5074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7754404" y="1232552"/>
              <a:ext cx="8020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Тарелка </a:t>
              </a:r>
            </a:p>
          </p:txBody>
        </p:sp>
        <p:cxnSp>
          <p:nvCxnSpPr>
            <p:cNvPr id="40" name="Прямая со стрелкой 39"/>
            <p:cNvCxnSpPr/>
            <p:nvPr/>
          </p:nvCxnSpPr>
          <p:spPr>
            <a:xfrm flipH="1">
              <a:off x="7668344" y="1458462"/>
              <a:ext cx="262478" cy="31435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020329" y="1199630"/>
              <a:ext cx="1291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Зубчатый венец</a:t>
              </a:r>
            </a:p>
          </p:txBody>
        </p:sp>
        <p:cxnSp>
          <p:nvCxnSpPr>
            <p:cNvPr id="42" name="Прямая со стрелкой 41"/>
            <p:cNvCxnSpPr/>
            <p:nvPr/>
          </p:nvCxnSpPr>
          <p:spPr>
            <a:xfrm flipH="1">
              <a:off x="5934269" y="1425540"/>
              <a:ext cx="262478" cy="31435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148064" y="4869160"/>
              <a:ext cx="645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Ролик </a:t>
              </a:r>
            </a:p>
          </p:txBody>
        </p:sp>
        <p:cxnSp>
          <p:nvCxnSpPr>
            <p:cNvPr id="44" name="Прямая со стрелкой 43"/>
            <p:cNvCxnSpPr>
              <a:stCxn id="43" idx="0"/>
            </p:cNvCxnSpPr>
            <p:nvPr/>
          </p:nvCxnSpPr>
          <p:spPr>
            <a:xfrm flipV="1">
              <a:off x="5471005" y="4607450"/>
              <a:ext cx="0" cy="26171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4932040" y="5153580"/>
              <a:ext cx="5609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Болт </a:t>
              </a:r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H="1" flipV="1">
              <a:off x="4683797" y="4738305"/>
              <a:ext cx="496486" cy="48357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970956" y="3284984"/>
              <a:ext cx="8233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Ступица </a:t>
              </a:r>
            </a:p>
          </p:txBody>
        </p:sp>
        <p:cxnSp>
          <p:nvCxnSpPr>
            <p:cNvPr id="48" name="Прямая со стрелкой 47"/>
            <p:cNvCxnSpPr/>
            <p:nvPr/>
          </p:nvCxnSpPr>
          <p:spPr>
            <a:xfrm>
              <a:off x="2645117" y="3510894"/>
              <a:ext cx="558731" cy="42216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899592" y="3295143"/>
              <a:ext cx="8263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Упругий </a:t>
              </a:r>
            </a:p>
            <a:p>
              <a:r>
                <a:rPr lang="ru-RU" sz="1200" b="1" dirty="0"/>
                <a:t>элемент</a:t>
              </a:r>
            </a:p>
          </p:txBody>
        </p:sp>
        <p:cxnSp>
          <p:nvCxnSpPr>
            <p:cNvPr id="50" name="Прямая со стрелкой 49"/>
            <p:cNvCxnSpPr/>
            <p:nvPr/>
          </p:nvCxnSpPr>
          <p:spPr>
            <a:xfrm>
              <a:off x="1542384" y="3510894"/>
              <a:ext cx="558731" cy="42216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3" name="TextBox 22"/>
            <p:cNvSpPr txBox="1"/>
            <p:nvPr/>
          </p:nvSpPr>
          <p:spPr>
            <a:xfrm>
              <a:off x="251520" y="564935"/>
              <a:ext cx="63080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Тяговый редуктор (в разборе)</a:t>
              </a: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5" name="Полилиния 2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олилиния 2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олилиния 2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24799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03539" y="1340768"/>
            <a:ext cx="8136922" cy="5262561"/>
            <a:chOff x="265632" y="1188934"/>
            <a:chExt cx="8573033" cy="5544616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615" y="1188934"/>
              <a:ext cx="6930770" cy="5544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540251" y="1470989"/>
              <a:ext cx="14707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Верхняя половина</a:t>
              </a: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H="1">
              <a:off x="6156176" y="1696899"/>
              <a:ext cx="560493" cy="31435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105283" y="1872753"/>
              <a:ext cx="652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err="1"/>
                <a:t>Бонка</a:t>
              </a:r>
              <a:r>
                <a:rPr lang="ru-RU" sz="1200" b="1" dirty="0"/>
                <a:t> 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H="1">
              <a:off x="5652120" y="2098663"/>
              <a:ext cx="1629582" cy="61025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894496" y="4797152"/>
              <a:ext cx="9441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Заливная</a:t>
              </a:r>
            </a:p>
            <a:p>
              <a:r>
                <a:rPr lang="ru-RU" sz="1200" b="1" dirty="0"/>
                <a:t> горловина</a:t>
              </a: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flipH="1">
              <a:off x="7105283" y="5023062"/>
              <a:ext cx="965632" cy="56617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336522" y="6322649"/>
              <a:ext cx="14579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Нижняя половина</a:t>
              </a: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 flipH="1" flipV="1">
              <a:off x="5868144" y="5877272"/>
              <a:ext cx="468379" cy="59277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65632" y="6322649"/>
              <a:ext cx="26613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/>
                <a:t>6 кг Смазка редукторная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1" name="TextBox 20"/>
            <p:cNvSpPr txBox="1"/>
            <p:nvPr/>
          </p:nvSpPr>
          <p:spPr>
            <a:xfrm>
              <a:off x="251520" y="564935"/>
              <a:ext cx="5885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Кожух тягового редуктора</a:t>
              </a: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3" name="Полилиния 2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олилиния 2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18573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68903" y="1100795"/>
            <a:ext cx="9006194" cy="5741573"/>
            <a:chOff x="68903" y="1100795"/>
            <a:chExt cx="9006194" cy="5741573"/>
          </a:xfrm>
        </p:grpSpPr>
        <p:pic>
          <p:nvPicPr>
            <p:cNvPr id="10" name="Picture 2" descr="D:\ЭРНЕСТИК\ЖД\2ТЭка116У РЭ часть 2_094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66" y="1221960"/>
              <a:ext cx="3374552" cy="1682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Группа 10"/>
            <p:cNvGrpSpPr/>
            <p:nvPr/>
          </p:nvGrpSpPr>
          <p:grpSpPr>
            <a:xfrm>
              <a:off x="3759823" y="1100795"/>
              <a:ext cx="5120146" cy="2825224"/>
              <a:chOff x="2760430" y="3457969"/>
              <a:chExt cx="6097735" cy="3211225"/>
            </a:xfrm>
          </p:grpSpPr>
          <p:pic>
            <p:nvPicPr>
              <p:cNvPr id="33" name="Рисунок 3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56105" y="3466652"/>
                <a:ext cx="4302060" cy="3202542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6468079" y="3902917"/>
                <a:ext cx="723917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Корпус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449460" y="6237311"/>
                <a:ext cx="746826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Валики</a:t>
                </a:r>
              </a:p>
            </p:txBody>
          </p:sp>
          <p:cxnSp>
            <p:nvCxnSpPr>
              <p:cNvPr id="36" name="Прямая соединительная линия 35"/>
              <p:cNvCxnSpPr>
                <a:stCxn id="35" idx="0"/>
              </p:cNvCxnSpPr>
              <p:nvPr/>
            </p:nvCxnSpPr>
            <p:spPr>
              <a:xfrm flipH="1" flipV="1">
                <a:off x="5283011" y="6231968"/>
                <a:ext cx="1539863" cy="5343"/>
              </a:xfrm>
              <a:prstGeom prst="line">
                <a:avLst/>
              </a:prstGeom>
              <a:ln w="3175">
                <a:solidFill>
                  <a:srgbClr val="000099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>
                <a:endCxn id="35" idx="0"/>
              </p:cNvCxnSpPr>
              <p:nvPr/>
            </p:nvCxnSpPr>
            <p:spPr>
              <a:xfrm flipH="1">
                <a:off x="6822874" y="5949281"/>
                <a:ext cx="1349532" cy="288030"/>
              </a:xfrm>
              <a:prstGeom prst="line">
                <a:avLst/>
              </a:prstGeom>
              <a:ln w="3175">
                <a:solidFill>
                  <a:srgbClr val="000099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>
                <a:endCxn id="34" idx="2"/>
              </p:cNvCxnSpPr>
              <p:nvPr/>
            </p:nvCxnSpPr>
            <p:spPr>
              <a:xfrm flipV="1">
                <a:off x="6582901" y="4182779"/>
                <a:ext cx="247138" cy="458750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9" name="TextBox 38"/>
              <p:cNvSpPr txBox="1"/>
              <p:nvPr/>
            </p:nvSpPr>
            <p:spPr>
              <a:xfrm>
                <a:off x="6047006" y="3676042"/>
                <a:ext cx="2151897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Дистанционное полукольцо</a:t>
                </a:r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5580112" y="3902917"/>
                <a:ext cx="815171" cy="1165006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1" name="TextBox 40"/>
              <p:cNvSpPr txBox="1"/>
              <p:nvPr/>
            </p:nvSpPr>
            <p:spPr>
              <a:xfrm>
                <a:off x="6047006" y="3457969"/>
                <a:ext cx="2745616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Торцевой амортизатор (сжатие 3мм)</a:t>
                </a:r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V="1">
                <a:off x="5723198" y="3588774"/>
                <a:ext cx="407586" cy="488298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TextBox 42"/>
              <p:cNvSpPr txBox="1"/>
              <p:nvPr/>
            </p:nvSpPr>
            <p:spPr>
              <a:xfrm>
                <a:off x="3779912" y="3812972"/>
                <a:ext cx="704827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Шайба</a:t>
                </a:r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 flipH="1" flipV="1">
                <a:off x="4300458" y="4034300"/>
                <a:ext cx="343551" cy="215542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TextBox 44"/>
              <p:cNvSpPr txBox="1"/>
              <p:nvPr/>
            </p:nvSpPr>
            <p:spPr>
              <a:xfrm>
                <a:off x="2961549" y="4210307"/>
                <a:ext cx="1497088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Резиновые втулки</a:t>
                </a:r>
              </a:p>
            </p:txBody>
          </p:sp>
          <p:cxnSp>
            <p:nvCxnSpPr>
              <p:cNvPr id="46" name="Прямая соединительная линия 45"/>
              <p:cNvCxnSpPr/>
              <p:nvPr/>
            </p:nvCxnSpPr>
            <p:spPr>
              <a:xfrm flipH="1" flipV="1">
                <a:off x="4198334" y="4448810"/>
                <a:ext cx="805715" cy="76295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TextBox 46"/>
              <p:cNvSpPr txBox="1"/>
              <p:nvPr/>
            </p:nvSpPr>
            <p:spPr>
              <a:xfrm>
                <a:off x="2760430" y="4448809"/>
                <a:ext cx="1844538" cy="2798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>
                    <a:cs typeface="Times New Roman" panose="02020603050405020304" pitchFamily="18" charset="0"/>
                  </a:rPr>
                  <a:t>Металлические втулки</a:t>
                </a:r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 flipH="1" flipV="1">
                <a:off x="4385215" y="4702567"/>
                <a:ext cx="546825" cy="61036"/>
              </a:xfrm>
              <a:prstGeom prst="line">
                <a:avLst/>
              </a:prstGeom>
              <a:noFill/>
              <a:ln w="3175" cap="flat" cmpd="sng" algn="ctr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2" name="Группа 11"/>
            <p:cNvGrpSpPr/>
            <p:nvPr/>
          </p:nvGrpSpPr>
          <p:grpSpPr>
            <a:xfrm>
              <a:off x="68903" y="3005585"/>
              <a:ext cx="4592146" cy="3836783"/>
              <a:chOff x="161481" y="873586"/>
              <a:chExt cx="5029200" cy="3890962"/>
            </a:xfrm>
          </p:grpSpPr>
          <p:pic>
            <p:nvPicPr>
              <p:cNvPr id="15" name="Picture 2" descr="D:\ЭРНЕСТИК\2ТЭ116У РЭ часть 2_09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481" y="873586"/>
                <a:ext cx="5029200" cy="38909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610971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016285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352600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675731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072680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532064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820098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08129" y="873586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664968" y="1209842"/>
                <a:ext cx="288031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4664968" y="1625254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664968" y="1866310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664968" y="3429001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664968" y="3717031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664968" y="4005063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232920" y="4221089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15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812306" y="4221087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16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604072" y="4221087"/>
                <a:ext cx="432048" cy="300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17</a:t>
                </a:r>
              </a:p>
            </p:txBody>
          </p:sp>
        </p:grpSp>
        <p:sp>
          <p:nvSpPr>
            <p:cNvPr id="13" name="Прямоугольник 12"/>
            <p:cNvSpPr/>
            <p:nvPr/>
          </p:nvSpPr>
          <p:spPr>
            <a:xfrm>
              <a:off x="4584259" y="4299136"/>
              <a:ext cx="263364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>
                  <a:cs typeface="Times New Roman" panose="02020603050405020304" pitchFamily="18" charset="0"/>
                </a:rPr>
                <a:t>1 – лабиринтное кольцо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2 – задняя крышка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3 – роликоподшипник 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4 – корпус буксы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5 – дистанционное наружное кольцо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6 – дистанционное внутреннее кольцо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7 – стопорное кольцо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8 – передняя крышка буксы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9 – кронштейн </a:t>
              </a:r>
              <a:r>
                <a:rPr lang="ru-RU" sz="1200" dirty="0" err="1">
                  <a:cs typeface="Times New Roman" panose="02020603050405020304" pitchFamily="18" charset="0"/>
                </a:rPr>
                <a:t>гидрогасителя</a:t>
              </a:r>
              <a:endParaRPr lang="ru-RU" sz="1200" dirty="0"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141675" y="4292972"/>
              <a:ext cx="193342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>
                  <a:cs typeface="Times New Roman" panose="02020603050405020304" pitchFamily="18" charset="0"/>
                </a:rPr>
                <a:t>10 – шарикоподшипник 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11 – упругий элемент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12 – пружина осевого упора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13 – осевой упор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14 – стопорное кольцо 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15 – проволока </a:t>
              </a:r>
              <a:r>
                <a:rPr lang="ru-RU" sz="1200" dirty="0" err="1">
                  <a:cs typeface="Times New Roman" panose="02020603050405020304" pitchFamily="18" charset="0"/>
                </a:rPr>
                <a:t>контровочная</a:t>
              </a:r>
              <a:r>
                <a:rPr lang="ru-RU" sz="1200" dirty="0">
                  <a:cs typeface="Times New Roman" panose="02020603050405020304" pitchFamily="18" charset="0"/>
                </a:rPr>
                <a:t> 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16 – болт</a:t>
              </a:r>
            </a:p>
            <a:p>
              <a:r>
                <a:rPr lang="ru-RU" sz="1200" dirty="0">
                  <a:cs typeface="Times New Roman" panose="02020603050405020304" pitchFamily="18" charset="0"/>
                </a:rPr>
                <a:t>17 – пробка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5805549" y="6322649"/>
            <a:ext cx="1427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2,5 кг </a:t>
            </a:r>
            <a:r>
              <a:rPr lang="ru-RU" i="1" dirty="0" err="1"/>
              <a:t>Буксол</a:t>
            </a:r>
            <a:endParaRPr lang="ru-RU" i="1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55" name="TextBox 54"/>
            <p:cNvSpPr txBox="1"/>
            <p:nvPr/>
          </p:nvSpPr>
          <p:spPr>
            <a:xfrm>
              <a:off x="251520" y="564935"/>
              <a:ext cx="4689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Буксовый узел</a:t>
              </a: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57" name="Полилиния 56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Полилиния 57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82121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/>
          <p:cNvGrpSpPr/>
          <p:nvPr/>
        </p:nvGrpSpPr>
        <p:grpSpPr>
          <a:xfrm>
            <a:off x="30771" y="1454625"/>
            <a:ext cx="9082459" cy="5142727"/>
            <a:chOff x="30771" y="1049724"/>
            <a:chExt cx="9082459" cy="5142727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771" y="1454200"/>
              <a:ext cx="9082459" cy="43221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668343" y="1049724"/>
              <a:ext cx="8975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Передняя </a:t>
              </a:r>
            </a:p>
            <a:p>
              <a:pPr algn="ctr"/>
              <a:r>
                <a:rPr lang="ru-RU" sz="1200" b="1" dirty="0"/>
                <a:t>крышка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08730" y="1954897"/>
              <a:ext cx="8666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/>
                <a:t>Пружина </a:t>
              </a: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71" y="1049724"/>
              <a:ext cx="3323136" cy="2313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833214" y="1511389"/>
              <a:ext cx="817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Упругий </a:t>
              </a:r>
            </a:p>
            <a:p>
              <a:pPr algn="ctr"/>
              <a:r>
                <a:rPr lang="ru-RU" sz="1200" b="1" dirty="0"/>
                <a:t>элемент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40272" y="1907479"/>
              <a:ext cx="6872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Упор</a:t>
              </a:r>
            </a:p>
            <a:p>
              <a:pPr algn="ctr"/>
              <a:r>
                <a:rPr lang="ru-RU" sz="1200" b="1" dirty="0"/>
                <a:t>осевой 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10492" y="1907480"/>
              <a:ext cx="8879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Кольцо</a:t>
              </a:r>
            </a:p>
            <a:p>
              <a:pPr algn="ctr"/>
              <a:r>
                <a:rPr lang="ru-RU" sz="1200" b="1" dirty="0"/>
                <a:t>стопорное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929203" y="3407286"/>
              <a:ext cx="16257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 err="1"/>
                <a:t>Ширикоподшипник</a:t>
              </a:r>
              <a:r>
                <a:rPr lang="ru-RU" sz="1200" b="1" dirty="0"/>
                <a:t>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91219" y="4010709"/>
              <a:ext cx="11403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Корпус буксы</a:t>
              </a: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 flipH="1" flipV="1">
              <a:off x="5868144" y="4077072"/>
              <a:ext cx="672128" cy="7599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108219" y="4653135"/>
              <a:ext cx="9275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Стопорное</a:t>
              </a:r>
            </a:p>
            <a:p>
              <a:pPr algn="ctr"/>
              <a:r>
                <a:rPr lang="ru-RU" sz="1200" b="1" dirty="0"/>
                <a:t>кольцо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47416" y="5013176"/>
              <a:ext cx="13086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Дистанционные</a:t>
              </a:r>
            </a:p>
            <a:p>
              <a:pPr algn="ctr"/>
              <a:r>
                <a:rPr lang="ru-RU" sz="1200" b="1" dirty="0"/>
                <a:t>кольца</a:t>
              </a: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flipH="1" flipV="1">
              <a:off x="2987824" y="4653136"/>
              <a:ext cx="576064" cy="36004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V="1">
              <a:off x="3590843" y="4293964"/>
              <a:ext cx="0" cy="71921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203848" y="5474841"/>
              <a:ext cx="15306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Роликоподшипник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71605" y="5453787"/>
              <a:ext cx="845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Льняной </a:t>
              </a:r>
            </a:p>
            <a:p>
              <a:pPr algn="ctr"/>
              <a:r>
                <a:rPr lang="ru-RU" sz="1200" b="1" dirty="0"/>
                <a:t>шнур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370410" y="5915452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Лабиринтное  кольцо</a:t>
              </a: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H="1" flipV="1">
              <a:off x="1475656" y="4833962"/>
              <a:ext cx="695949" cy="118732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23528" y="3414837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Задняя крышка</a:t>
              </a:r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 flipH="1">
              <a:off x="674462" y="3684285"/>
              <a:ext cx="441154" cy="62540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H="1" flipV="1">
              <a:off x="6608594" y="3363090"/>
              <a:ext cx="336064" cy="25220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 flipH="1" flipV="1">
              <a:off x="2551916" y="4653570"/>
              <a:ext cx="672128" cy="89726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>
              <a:off x="6199796" y="2390516"/>
              <a:ext cx="601899" cy="31840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6801695" y="2369144"/>
              <a:ext cx="425816" cy="48379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9" idx="2"/>
            </p:cNvCxnSpPr>
            <p:nvPr/>
          </p:nvCxnSpPr>
          <p:spPr>
            <a:xfrm>
              <a:off x="7242012" y="1973054"/>
              <a:ext cx="293595" cy="57666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7742054" y="2213351"/>
              <a:ext cx="293595" cy="397689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8116237" y="1458475"/>
              <a:ext cx="293595" cy="514579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/>
            <p:cNvCxnSpPr/>
            <p:nvPr/>
          </p:nvCxnSpPr>
          <p:spPr>
            <a:xfrm flipH="1" flipV="1">
              <a:off x="2017400" y="4883967"/>
              <a:ext cx="576064" cy="59087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1573857" y="1050567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Поводок </a:t>
              </a:r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2311156" y="1202426"/>
              <a:ext cx="282308" cy="35436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Группа 3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46" name="TextBox 45"/>
            <p:cNvSpPr txBox="1"/>
            <p:nvPr/>
          </p:nvSpPr>
          <p:spPr>
            <a:xfrm>
              <a:off x="251520" y="564935"/>
              <a:ext cx="6083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Буксовый узел (в разборе)</a:t>
              </a: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48" name="Полилиния 47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Полилиния 48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Полилиния 49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8296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ЭРНЕСТИК\Фото 2ТЭ25КМ\Механика\20180425_0939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0" t="19394" r="6363" b="17980"/>
          <a:stretch/>
        </p:blipFill>
        <p:spPr bwMode="auto">
          <a:xfrm>
            <a:off x="681091" y="1268760"/>
            <a:ext cx="778181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0" name="TextBox 9"/>
            <p:cNvSpPr txBox="1"/>
            <p:nvPr/>
          </p:nvSpPr>
          <p:spPr>
            <a:xfrm>
              <a:off x="251520" y="564935"/>
              <a:ext cx="3268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Крепление крыши к кузову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59058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70750" y="895460"/>
            <a:ext cx="8002500" cy="5760640"/>
            <a:chOff x="323528" y="908720"/>
            <a:chExt cx="8202562" cy="5904656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17911" y="908720"/>
              <a:ext cx="7908179" cy="5904656"/>
              <a:chOff x="103484" y="764704"/>
              <a:chExt cx="8260557" cy="6093296"/>
            </a:xfrm>
          </p:grpSpPr>
          <p:pic>
            <p:nvPicPr>
              <p:cNvPr id="11" name="Picture 2" descr="D:\ЭРНЕСТИК\Книга тепловоз\Илльстрации к книге\коелсная пара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0800"/>
              <a:stretch/>
            </p:blipFill>
            <p:spPr bwMode="auto">
              <a:xfrm>
                <a:off x="103484" y="764704"/>
                <a:ext cx="3807094" cy="6093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D:\ЭРНЕСТИК\Книга тепловоз\Илльстрации к книге\коелсная пара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315" r="7485"/>
              <a:stretch/>
            </p:blipFill>
            <p:spPr bwMode="auto">
              <a:xfrm>
                <a:off x="4556947" y="764704"/>
                <a:ext cx="3807094" cy="6093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707904" y="1628800"/>
                <a:ext cx="710696" cy="285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Корпус</a:t>
                </a:r>
              </a:p>
            </p:txBody>
          </p:sp>
          <p:cxnSp>
            <p:nvCxnSpPr>
              <p:cNvPr id="14" name="Прямая со стрелкой 13"/>
              <p:cNvCxnSpPr>
                <a:stCxn id="13" idx="2"/>
              </p:cNvCxnSpPr>
              <p:nvPr/>
            </p:nvCxnSpPr>
            <p:spPr>
              <a:xfrm flipH="1">
                <a:off x="3347868" y="1914649"/>
                <a:ext cx="715385" cy="9382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2831059" y="1340768"/>
                <a:ext cx="1072373" cy="285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Подшипник</a:t>
                </a:r>
              </a:p>
            </p:txBody>
          </p:sp>
          <p:cxnSp>
            <p:nvCxnSpPr>
              <p:cNvPr id="17" name="Прямая со стрелкой 16"/>
              <p:cNvCxnSpPr>
                <a:stCxn id="15" idx="2"/>
              </p:cNvCxnSpPr>
              <p:nvPr/>
            </p:nvCxnSpPr>
            <p:spPr>
              <a:xfrm flipH="1">
                <a:off x="3131846" y="1626617"/>
                <a:ext cx="235400" cy="15143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3499030" y="5189101"/>
                <a:ext cx="1359236" cy="285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Задняя крышка</a:t>
                </a:r>
              </a:p>
            </p:txBody>
          </p:sp>
          <p:cxnSp>
            <p:nvCxnSpPr>
              <p:cNvPr id="21" name="Прямая со стрелкой 20"/>
              <p:cNvCxnSpPr>
                <a:stCxn id="20" idx="1"/>
              </p:cNvCxnSpPr>
              <p:nvPr/>
            </p:nvCxnSpPr>
            <p:spPr>
              <a:xfrm flipH="1" flipV="1">
                <a:off x="2987829" y="4725149"/>
                <a:ext cx="511201" cy="60687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112770" y="2492896"/>
                <a:ext cx="1719038" cy="285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Лабиринтное кольцо</a:t>
                </a:r>
              </a:p>
            </p:txBody>
          </p:sp>
          <p:cxnSp>
            <p:nvCxnSpPr>
              <p:cNvPr id="23" name="Прямая со стрелкой 22"/>
              <p:cNvCxnSpPr>
                <a:endCxn id="22" idx="3"/>
              </p:cNvCxnSpPr>
              <p:nvPr/>
            </p:nvCxnSpPr>
            <p:spPr>
              <a:xfrm flipH="1" flipV="1">
                <a:off x="1831808" y="2635819"/>
                <a:ext cx="1084009" cy="5051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3499030" y="4797152"/>
                <a:ext cx="769636" cy="285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cs typeface="Times New Roman" panose="02020603050405020304" pitchFamily="18" charset="0"/>
                  </a:rPr>
                  <a:t>Стакан </a:t>
                </a:r>
              </a:p>
            </p:txBody>
          </p:sp>
          <p:cxnSp>
            <p:nvCxnSpPr>
              <p:cNvPr id="25" name="Прямая со стрелкой 24"/>
              <p:cNvCxnSpPr>
                <a:stCxn id="24" idx="1"/>
              </p:cNvCxnSpPr>
              <p:nvPr/>
            </p:nvCxnSpPr>
            <p:spPr>
              <a:xfrm flipH="1" flipV="1">
                <a:off x="3243431" y="4725146"/>
                <a:ext cx="255599" cy="2149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323528" y="6021288"/>
              <a:ext cx="15022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i="1" dirty="0"/>
                <a:t>Смазка </a:t>
              </a:r>
              <a:r>
                <a:rPr lang="ru-RU" sz="1600" b="1" i="1" dirty="0" err="1"/>
                <a:t>Буксол</a:t>
              </a:r>
              <a:endParaRPr lang="ru-RU" sz="1600" b="1" i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9" name="TextBox 28"/>
            <p:cNvSpPr txBox="1"/>
            <p:nvPr/>
          </p:nvSpPr>
          <p:spPr>
            <a:xfrm>
              <a:off x="251520" y="564935"/>
              <a:ext cx="7048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Моторно-осевой подшипник качения</a:t>
              </a: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1" name="Полилиния 30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олилиния 31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олилиния 32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882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ЭРНЕСТИК\2ТЭ25КМ 13.09.2018\IMG_07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7"/>
          <a:stretch/>
        </p:blipFill>
        <p:spPr bwMode="auto">
          <a:xfrm>
            <a:off x="291504" y="1124744"/>
            <a:ext cx="856099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9" name="TextBox 8"/>
            <p:cNvSpPr txBox="1"/>
            <p:nvPr/>
          </p:nvSpPr>
          <p:spPr>
            <a:xfrm>
              <a:off x="251520" y="564935"/>
              <a:ext cx="83449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Блок колесно-моторный. </a:t>
              </a:r>
              <a:r>
                <a:rPr lang="ru-RU" dirty="0">
                  <a:solidFill>
                    <a:srgbClr val="3E79B6"/>
                  </a:solidFill>
                  <a:latin typeface="+mj-lt"/>
                </a:rPr>
                <a:t>Моторно-осевой подшипник качения (общий вид)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1" name="Полилиния 10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10019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1061353"/>
            <a:ext cx="8758786" cy="5463991"/>
            <a:chOff x="323528" y="842422"/>
            <a:chExt cx="8758786" cy="5463991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23528" y="842422"/>
              <a:ext cx="8110226" cy="5463991"/>
              <a:chOff x="323528" y="842422"/>
              <a:chExt cx="8110226" cy="5463991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196" r="3540" b="31764"/>
              <a:stretch>
                <a:fillRect/>
              </a:stretch>
            </p:blipFill>
            <p:spPr bwMode="auto">
              <a:xfrm>
                <a:off x="323528" y="842422"/>
                <a:ext cx="4661230" cy="4918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382500" y="5783193"/>
                <a:ext cx="805125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b="1" dirty="0"/>
                  <a:t>1 </a:t>
                </a:r>
                <a:r>
                  <a:rPr lang="ru-RU" sz="1400" dirty="0"/>
                  <a:t>– болт; </a:t>
                </a:r>
                <a:r>
                  <a:rPr lang="ru-RU" sz="1400" b="1" dirty="0"/>
                  <a:t>2,3 </a:t>
                </a:r>
                <a:r>
                  <a:rPr lang="ru-RU" sz="1400" dirty="0"/>
                  <a:t>– шайба; </a:t>
                </a:r>
                <a:r>
                  <a:rPr lang="ru-RU" sz="1400" b="1" dirty="0"/>
                  <a:t>4 </a:t>
                </a:r>
                <a:r>
                  <a:rPr lang="ru-RU" sz="1400" dirty="0"/>
                  <a:t>– штифт; </a:t>
                </a:r>
                <a:r>
                  <a:rPr lang="ru-RU" sz="1400" b="1" dirty="0"/>
                  <a:t>5 </a:t>
                </a:r>
                <a:r>
                  <a:rPr lang="ru-RU" sz="1400" dirty="0"/>
                  <a:t>– вал гибкий; </a:t>
                </a:r>
                <a:r>
                  <a:rPr lang="ru-RU" sz="1400" b="1" dirty="0"/>
                  <a:t>6 </a:t>
                </a:r>
                <a:r>
                  <a:rPr lang="ru-RU" sz="1400" dirty="0"/>
                  <a:t>– датчик угла поворота ДПС-У-01; </a:t>
                </a:r>
                <a:r>
                  <a:rPr lang="ru-RU" sz="1400" b="1" dirty="0"/>
                  <a:t>7 </a:t>
                </a:r>
                <a:r>
                  <a:rPr lang="ru-RU" sz="1400" dirty="0"/>
                  <a:t>– пружина;      </a:t>
                </a:r>
                <a:r>
                  <a:rPr lang="ru-RU" sz="1400" b="1" dirty="0"/>
                  <a:t>8 </a:t>
                </a:r>
                <a:r>
                  <a:rPr lang="ru-RU" sz="1400" dirty="0"/>
                  <a:t>– проволока </a:t>
                </a:r>
              </a:p>
            </p:txBody>
          </p:sp>
        </p:grpSp>
        <p:pic>
          <p:nvPicPr>
            <p:cNvPr id="10" name="Picture 2" descr="http://localhost:4213/MStore/Data/M6D/MEA/M02/$9c764468-2f9c-46e4-8ce4-de6e51d7d67a.jpg?version=4591884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505391"/>
              <a:ext cx="4510314" cy="18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localhost:4213/MStore/Data/MD9/M2A/M80/$e6c5c0d0-ecef-401e-b18a-d34acd4c93ec.jpg?version=45918848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908720"/>
              <a:ext cx="3685281" cy="2456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076056" y="4581128"/>
              <a:ext cx="9907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/>
                <a:t>Вал гибкий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7" name="TextBox 16"/>
            <p:cNvSpPr txBox="1"/>
            <p:nvPr/>
          </p:nvSpPr>
          <p:spPr>
            <a:xfrm>
              <a:off x="251520" y="564935"/>
              <a:ext cx="4232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Установка датчика пути и скорости</a:t>
              </a:r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9" name="Полилиния 18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83558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D:\ЭРНЕСТИК\2ТЭ25КМ\Документация 2ТЭ25КМ\Фото 2ТЭ25КМ\Механика\20180425_1003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2" r="26661"/>
          <a:stretch/>
        </p:blipFill>
        <p:spPr bwMode="auto">
          <a:xfrm>
            <a:off x="107504" y="1200858"/>
            <a:ext cx="3024336" cy="539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D:\ЭРНЕСТИК\2ТЭ25КМ\Документация 2ТЭ25КМ\Фото 2ТЭ25КМ\Механика\20180529_1111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3" t="28381" r="19509" b="38372"/>
          <a:stretch/>
        </p:blipFill>
        <p:spPr bwMode="auto">
          <a:xfrm>
            <a:off x="3347864" y="2550133"/>
            <a:ext cx="5620817" cy="269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339752" y="1484784"/>
            <a:ext cx="1512168" cy="0"/>
          </a:xfrm>
          <a:prstGeom prst="line">
            <a:avLst/>
          </a:prstGeom>
          <a:ln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51920" y="1484784"/>
            <a:ext cx="0" cy="2414625"/>
          </a:xfrm>
          <a:prstGeom prst="line">
            <a:avLst/>
          </a:prstGeom>
          <a:ln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2" name="TextBox 11"/>
            <p:cNvSpPr txBox="1"/>
            <p:nvPr/>
          </p:nvSpPr>
          <p:spPr>
            <a:xfrm>
              <a:off x="251520" y="564935"/>
              <a:ext cx="43636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Общий вид датчика пути и скорости</a:t>
              </a: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4" name="Полилиния 13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49670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32579" y="1052736"/>
            <a:ext cx="6878842" cy="5549447"/>
            <a:chOff x="-1366583" y="1052736"/>
            <a:chExt cx="6878842" cy="5549447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6583" y="1052736"/>
              <a:ext cx="3323168" cy="553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 descr="D:\ЭРНЕСТИК\Фото 2ТЭ25КМ\20180529_11072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03" r="22911" b="16071"/>
            <a:stretch/>
          </p:blipFill>
          <p:spPr bwMode="auto">
            <a:xfrm>
              <a:off x="3275856" y="1063569"/>
              <a:ext cx="2236403" cy="5538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37163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Установка </a:t>
              </a:r>
              <a:r>
                <a:rPr lang="ru-RU" b="1" dirty="0" err="1">
                  <a:solidFill>
                    <a:srgbClr val="3E79B6"/>
                  </a:solidFill>
                  <a:latin typeface="+mj-lt"/>
                </a:rPr>
                <a:t>гребнесмазывателя</a:t>
              </a:r>
              <a:endParaRPr lang="ru-RU" b="1" dirty="0">
                <a:solidFill>
                  <a:srgbClr val="3E79B6"/>
                </a:solidFill>
                <a:latin typeface="+mj-lt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49045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ЭРНЕСТИК\подвеска тэд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922362"/>
            <a:ext cx="2735540" cy="234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580688" y="2033935"/>
            <a:ext cx="6563312" cy="4669507"/>
            <a:chOff x="334569" y="811542"/>
            <a:chExt cx="8184093" cy="5822621"/>
          </a:xfrm>
        </p:grpSpPr>
        <p:pic>
          <p:nvPicPr>
            <p:cNvPr id="10" name="Picture 2" descr="D:\ЭРНЕСТИК\Книга тепловоз\Илльстрации к книге\подвес тэд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11542"/>
              <a:ext cx="5606380" cy="582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214938" y="1111011"/>
              <a:ext cx="1315408" cy="34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Выступ ТЭД</a:t>
              </a:r>
            </a:p>
          </p:txBody>
        </p:sp>
        <p:cxnSp>
          <p:nvCxnSpPr>
            <p:cNvPr id="12" name="Прямая со стрелкой 11"/>
            <p:cNvCxnSpPr>
              <a:stCxn id="11" idx="3"/>
            </p:cNvCxnSpPr>
            <p:nvPr/>
          </p:nvCxnSpPr>
          <p:spPr>
            <a:xfrm>
              <a:off x="2530345" y="1283713"/>
              <a:ext cx="1319234" cy="24309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34569" y="2060848"/>
              <a:ext cx="1031650" cy="575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Верхняя </a:t>
              </a:r>
            </a:p>
            <a:p>
              <a:r>
                <a:rPr lang="ru-RU" sz="1200" b="1" dirty="0" err="1">
                  <a:cs typeface="Times New Roman" panose="02020603050405020304" pitchFamily="18" charset="0"/>
                </a:rPr>
                <a:t>балочка</a:t>
              </a:r>
              <a:endParaRPr lang="ru-RU" sz="1200" b="1" dirty="0"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4569" y="4869159"/>
              <a:ext cx="951617" cy="575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Нижняя</a:t>
              </a:r>
            </a:p>
            <a:p>
              <a:r>
                <a:rPr lang="ru-RU" sz="1200" b="1" dirty="0" err="1">
                  <a:cs typeface="Times New Roman" panose="02020603050405020304" pitchFamily="18" charset="0"/>
                </a:rPr>
                <a:t>балочка</a:t>
              </a:r>
              <a:endParaRPr lang="ru-RU" sz="1200" b="1" dirty="0">
                <a:cs typeface="Times New Roman" panose="02020603050405020304" pitchFamily="18" charset="0"/>
              </a:endParaRPr>
            </a:p>
          </p:txBody>
        </p:sp>
        <p:cxnSp>
          <p:nvCxnSpPr>
            <p:cNvPr id="15" name="Прямая со стрелкой 14"/>
            <p:cNvCxnSpPr>
              <a:stCxn id="13" idx="3"/>
            </p:cNvCxnSpPr>
            <p:nvPr/>
          </p:nvCxnSpPr>
          <p:spPr>
            <a:xfrm>
              <a:off x="1366219" y="2348684"/>
              <a:ext cx="889252" cy="21862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V="1">
              <a:off x="1405677" y="4869160"/>
              <a:ext cx="849795" cy="3377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34569" y="2996951"/>
              <a:ext cx="1117711" cy="345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>
                  <a:cs typeface="Times New Roman" panose="02020603050405020304" pitchFamily="18" charset="0"/>
                </a:rPr>
                <a:t>Пружины</a:t>
              </a: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>
              <a:off x="1405677" y="3181618"/>
              <a:ext cx="1150099" cy="18466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7252294" y="2996951"/>
              <a:ext cx="1266368" cy="575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Направляющие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6102195" y="2965728"/>
              <a:ext cx="1150099" cy="18466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7137103" y="1720600"/>
              <a:ext cx="1381558" cy="80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cs typeface="Times New Roman" panose="02020603050405020304" pitchFamily="18" charset="0"/>
                </a:rPr>
                <a:t>Кронштейн рамы </a:t>
              </a:r>
            </a:p>
            <a:p>
              <a:r>
                <a:rPr lang="ru-RU" sz="1200" b="1" dirty="0">
                  <a:cs typeface="Times New Roman" panose="02020603050405020304" pitchFamily="18" charset="0"/>
                </a:rPr>
                <a:t>тележки</a:t>
              </a:r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>
              <a:off x="6401024" y="1931460"/>
              <a:ext cx="736078" cy="9233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8" name="TextBox 27"/>
            <p:cNvSpPr txBox="1"/>
            <p:nvPr/>
          </p:nvSpPr>
          <p:spPr>
            <a:xfrm>
              <a:off x="251520" y="564935"/>
              <a:ext cx="5798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Пружинная подвеска тягового электродвигателя</a:t>
              </a: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0" name="Полилиния 29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Полилиния 30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олилиния 31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6483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49" y="1340768"/>
            <a:ext cx="8791303" cy="481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9" name="TextBox 8"/>
            <p:cNvSpPr txBox="1"/>
            <p:nvPr/>
          </p:nvSpPr>
          <p:spPr>
            <a:xfrm>
              <a:off x="251520" y="564935"/>
              <a:ext cx="5256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Тормозная рычажная передача (общий вид)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1" name="Полилиния 10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8471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/>
          <p:cNvGrpSpPr/>
          <p:nvPr/>
        </p:nvGrpSpPr>
        <p:grpSpPr>
          <a:xfrm>
            <a:off x="222882" y="732766"/>
            <a:ext cx="8698237" cy="5926384"/>
            <a:chOff x="-34612" y="732766"/>
            <a:chExt cx="8698237" cy="5926384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375" y="732766"/>
              <a:ext cx="8183250" cy="5576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-34612" y="3576163"/>
              <a:ext cx="10062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Рычаг подвески</a:t>
              </a:r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>
              <a:off x="480375" y="4022196"/>
              <a:ext cx="491225" cy="34290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07735" y="5287223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Тяга 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1329844" y="5157192"/>
              <a:ext cx="289828" cy="26853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694216" y="1887215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Башмак </a:t>
              </a: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2699792" y="2033602"/>
              <a:ext cx="864096" cy="31527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067944" y="2276872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Колодка </a:t>
              </a: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 flipH="1">
              <a:off x="3779912" y="2492896"/>
              <a:ext cx="302022" cy="31527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907704" y="5847655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Тормозной цилиндр </a:t>
              </a: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 flipV="1">
              <a:off x="2744747" y="4365104"/>
              <a:ext cx="171069" cy="1541929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051865" y="6105153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Рычаг 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flipV="1">
              <a:off x="3614402" y="4437112"/>
              <a:ext cx="733607" cy="166804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953275" y="2924944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Вилка </a:t>
              </a:r>
            </a:p>
          </p:txBody>
        </p:sp>
        <p:cxnSp>
          <p:nvCxnSpPr>
            <p:cNvPr id="24" name="Прямая со стрелкой 23"/>
            <p:cNvCxnSpPr>
              <a:stCxn id="23" idx="2"/>
            </p:cNvCxnSpPr>
            <p:nvPr/>
          </p:nvCxnSpPr>
          <p:spPr>
            <a:xfrm>
              <a:off x="4601347" y="3201943"/>
              <a:ext cx="114669" cy="555737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553195" y="2743427"/>
              <a:ext cx="648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Рычаг </a:t>
              </a: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6059068" y="2998599"/>
              <a:ext cx="601164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231885" y="3382543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Подвеска </a:t>
              </a:r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4081934" y="3582030"/>
              <a:ext cx="266075" cy="22496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314694" y="6382151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err="1"/>
                <a:t>Триангель</a:t>
              </a:r>
              <a:r>
                <a:rPr lang="ru-RU" sz="1200" b="1" dirty="0"/>
                <a:t> </a:t>
              </a:r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 flipV="1">
              <a:off x="5877231" y="4869160"/>
              <a:ext cx="597515" cy="151299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36" name="TextBox 35"/>
            <p:cNvSpPr txBox="1"/>
            <p:nvPr/>
          </p:nvSpPr>
          <p:spPr>
            <a:xfrm>
              <a:off x="251520" y="564935"/>
              <a:ext cx="3842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Тормозная рычажная передача </a:t>
              </a: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38" name="Полилиния 37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Полилиния 38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24909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5531" y="980728"/>
            <a:ext cx="8932938" cy="5615652"/>
            <a:chOff x="216356" y="980728"/>
            <a:chExt cx="8932938" cy="56156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004048" y="4797152"/>
              <a:ext cx="3942184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pic>
          <p:nvPicPr>
            <p:cNvPr id="7" name="Рисунок 6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923"/>
            <a:stretch/>
          </p:blipFill>
          <p:spPr>
            <a:xfrm>
              <a:off x="251520" y="980728"/>
              <a:ext cx="5256584" cy="2836905"/>
            </a:xfrm>
            <a:prstGeom prst="rect">
              <a:avLst/>
            </a:prstGeom>
          </p:spPr>
        </p:pic>
        <p:pic>
          <p:nvPicPr>
            <p:cNvPr id="8" name="Рисунок 7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34" b="26578"/>
            <a:stretch/>
          </p:blipFill>
          <p:spPr>
            <a:xfrm>
              <a:off x="596038" y="4509120"/>
              <a:ext cx="4567547" cy="2087260"/>
            </a:xfrm>
            <a:prstGeom prst="rect">
              <a:avLst/>
            </a:prstGeom>
          </p:spPr>
        </p:pic>
        <p:pic>
          <p:nvPicPr>
            <p:cNvPr id="9" name="Рисунок 8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2" t="72223" r="57167" b="131"/>
            <a:stretch/>
          </p:blipFill>
          <p:spPr>
            <a:xfrm>
              <a:off x="5580112" y="2029359"/>
              <a:ext cx="3569182" cy="3159322"/>
            </a:xfrm>
            <a:prstGeom prst="rect">
              <a:avLst/>
            </a:prstGeom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683568" y="2852936"/>
              <a:ext cx="216024" cy="108012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16356" y="3874259"/>
              <a:ext cx="122501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Рычаг подвески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499992" y="2658515"/>
              <a:ext cx="675934" cy="16220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126717" y="2658515"/>
              <a:ext cx="122501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Рычаг подвески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737617" y="3284984"/>
              <a:ext cx="0" cy="64807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439387" y="3874259"/>
              <a:ext cx="5261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Тяга </a:t>
              </a: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644008" y="1133837"/>
              <a:ext cx="531918" cy="811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126717" y="1052736"/>
              <a:ext cx="1949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Балансир ручного тормоза</a:t>
              </a: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3491880" y="4958986"/>
              <a:ext cx="792088" cy="270214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750453" y="4716051"/>
              <a:ext cx="115448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Верхняя вилка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396042" y="4439368"/>
              <a:ext cx="247966" cy="232853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941430" y="4221588"/>
              <a:ext cx="9092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err="1"/>
                <a:t>Триангель</a:t>
              </a:r>
              <a:r>
                <a:rPr lang="ru-RU" sz="1100" b="1" dirty="0"/>
                <a:t> </a:t>
              </a:r>
            </a:p>
          </p:txBody>
        </p:sp>
        <p:cxnSp>
          <p:nvCxnSpPr>
            <p:cNvPr id="23" name="Прямая соединительная линия 22"/>
            <p:cNvCxnSpPr>
              <a:endCxn id="24" idx="1"/>
            </p:cNvCxnSpPr>
            <p:nvPr/>
          </p:nvCxnSpPr>
          <p:spPr>
            <a:xfrm>
              <a:off x="4283968" y="6302378"/>
              <a:ext cx="678284" cy="143639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4962252" y="6315212"/>
              <a:ext cx="19383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Горизонтальный балансир</a:t>
              </a: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4139952" y="2348880"/>
              <a:ext cx="1035974" cy="16220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126717" y="2348880"/>
              <a:ext cx="7473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Башмак 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3491880" y="2739616"/>
              <a:ext cx="413056" cy="119344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3193650" y="3874259"/>
              <a:ext cx="7665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Колодка 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5495003" y="3717032"/>
              <a:ext cx="856729" cy="171906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196773" y="5377300"/>
              <a:ext cx="62549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Скоба </a:t>
              </a: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6229658" y="4509120"/>
              <a:ext cx="122074" cy="92697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5739224" y="5377300"/>
              <a:ext cx="12442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Охранная труба</a:t>
              </a: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8244408" y="4509120"/>
              <a:ext cx="144017" cy="92697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8010145" y="5377300"/>
              <a:ext cx="6142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Гайка </a:t>
              </a: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7443862" y="4977661"/>
              <a:ext cx="425145" cy="458436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065582" y="5377300"/>
              <a:ext cx="81464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/>
                <a:t>Пружина 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41" name="TextBox 40"/>
            <p:cNvSpPr txBox="1"/>
            <p:nvPr/>
          </p:nvSpPr>
          <p:spPr>
            <a:xfrm>
              <a:off x="251520" y="564935"/>
              <a:ext cx="3842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Тормозная рычажная передача </a:t>
              </a: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43" name="Полилиния 4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Полилиния 4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Полилиния 4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48245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"/>
          <a:stretch/>
        </p:blipFill>
        <p:spPr bwMode="auto">
          <a:xfrm>
            <a:off x="1145783" y="980728"/>
            <a:ext cx="7344816" cy="558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98511" y="7647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4" name="TextBox 23"/>
            <p:cNvSpPr txBox="1"/>
            <p:nvPr/>
          </p:nvSpPr>
          <p:spPr>
            <a:xfrm>
              <a:off x="251520" y="564935"/>
              <a:ext cx="19005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Тормоз ручной</a:t>
              </a: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6" name="Полилиния 25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олилиния 26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178059" y="666186"/>
            <a:ext cx="8787882" cy="5409198"/>
            <a:chOff x="176606" y="666186"/>
            <a:chExt cx="8787882" cy="5409198"/>
          </a:xfrm>
        </p:grpSpPr>
        <p:sp>
          <p:nvSpPr>
            <p:cNvPr id="6" name="TextBox 5"/>
            <p:cNvSpPr txBox="1"/>
            <p:nvPr/>
          </p:nvSpPr>
          <p:spPr>
            <a:xfrm>
              <a:off x="7195723" y="4509120"/>
              <a:ext cx="100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Вилка </a:t>
              </a: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>
              <a:off x="7698511" y="4847674"/>
              <a:ext cx="432048" cy="59755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53695" y="1556792"/>
              <a:ext cx="11508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/>
                <a:t>Маховик 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1303839" y="1844824"/>
              <a:ext cx="490016" cy="36004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842199" y="5106670"/>
              <a:ext cx="100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Ролик </a:t>
              </a: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flipV="1">
              <a:off x="2561011" y="4847674"/>
              <a:ext cx="673004" cy="42827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76606" y="3106567"/>
              <a:ext cx="16454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/>
                <a:t>Декоративный кожух</a:t>
              </a:r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 flipV="1">
              <a:off x="1260325" y="2732294"/>
              <a:ext cx="809931" cy="42827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260090" y="5736830"/>
              <a:ext cx="100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Цепь </a:t>
              </a: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 flipV="1">
              <a:off x="2847775" y="5477834"/>
              <a:ext cx="673004" cy="42827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13" t="19805"/>
            <a:stretch/>
          </p:blipFill>
          <p:spPr bwMode="auto">
            <a:xfrm>
              <a:off x="3779912" y="666186"/>
              <a:ext cx="4974772" cy="3858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Прямая со стрелкой 3"/>
            <p:cNvCxnSpPr/>
            <p:nvPr/>
          </p:nvCxnSpPr>
          <p:spPr>
            <a:xfrm>
              <a:off x="3923928" y="2024844"/>
              <a:ext cx="504056" cy="180020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819848" y="3871791"/>
              <a:ext cx="11446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Балансир </a:t>
              </a: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7020272" y="2946430"/>
              <a:ext cx="1002275" cy="98662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4956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87531" y="980728"/>
            <a:ext cx="8768938" cy="5661258"/>
            <a:chOff x="197768" y="1036517"/>
            <a:chExt cx="8768938" cy="5661258"/>
          </a:xfrm>
        </p:grpSpPr>
        <p:pic>
          <p:nvPicPr>
            <p:cNvPr id="7" name="Picture 2" descr="D:\ЭРНЕСТИК\1399226d2383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86" r="15467"/>
            <a:stretch/>
          </p:blipFill>
          <p:spPr bwMode="auto">
            <a:xfrm>
              <a:off x="6262410" y="1052736"/>
              <a:ext cx="2704296" cy="2578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s://sdelanounas.ru/i/a/w/1/f_aW1nLWZvdGtpLnlhbmRleC5ydS9nZXQvNTg3MTcvMzY3MjgyNzMxLjIvMF8xOTgyMjBfZDBhYWE3OTBfWEw_X19pZD03ODI3NA==.jpe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29" t="17523" r="15792" b="41549"/>
            <a:stretch/>
          </p:blipFill>
          <p:spPr bwMode="auto">
            <a:xfrm>
              <a:off x="197768" y="1036517"/>
              <a:ext cx="2705901" cy="2594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D:\ЭРНЕСТИК\a9c2c833ae12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88" t="20371" r="14845" b="19389"/>
            <a:stretch/>
          </p:blipFill>
          <p:spPr bwMode="auto">
            <a:xfrm>
              <a:off x="3002328" y="1052736"/>
              <a:ext cx="3194251" cy="2578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97768" y="3717032"/>
              <a:ext cx="6499224" cy="2980743"/>
              <a:chOff x="2339752" y="3789040"/>
              <a:chExt cx="5871198" cy="2692711"/>
            </a:xfrm>
          </p:grpSpPr>
          <p:pic>
            <p:nvPicPr>
              <p:cNvPr id="12" name="Picture 2" descr="https://sdelanounas.ru/i/a/w/1/f_aW1nLWZvdGtpLnlhbmRleC5ydS9nZXQvNDIzODUvMzY3MjgyNzMxLjIvMF8xOTgyMjRfZmMyYWFkMjVfWEw_X19pZD03ODI3NA==.jpe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59" t="4639" r="52717" b="46422"/>
              <a:stretch/>
            </p:blipFill>
            <p:spPr bwMode="auto">
              <a:xfrm>
                <a:off x="4860032" y="3789040"/>
                <a:ext cx="3350918" cy="26927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D:\ЭРНЕСТИК\ecd8654fdcb9.jp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673" t="10399" r="16120" b="14264"/>
              <a:stretch/>
            </p:blipFill>
            <p:spPr bwMode="auto">
              <a:xfrm>
                <a:off x="2339752" y="3789472"/>
                <a:ext cx="2447989" cy="26922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2" descr="D:\ЭРНЕСТИК\иЛЛЮСТРАЦИИ км\23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81" t="27670" r="27261" b="6215"/>
            <a:stretch/>
          </p:blipFill>
          <p:spPr bwMode="auto">
            <a:xfrm>
              <a:off x="6804247" y="3717510"/>
              <a:ext cx="2162459" cy="2980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5" name="TextBox 14"/>
            <p:cNvSpPr txBox="1"/>
            <p:nvPr/>
          </p:nvSpPr>
          <p:spPr>
            <a:xfrm>
              <a:off x="251520" y="564935"/>
              <a:ext cx="1886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Монтаж кузова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7" name="Полилиния 16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олилиния 17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" name="Группа 19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85693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8511" y="7647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4" name="TextBox 23"/>
            <p:cNvSpPr txBox="1"/>
            <p:nvPr/>
          </p:nvSpPr>
          <p:spPr>
            <a:xfrm>
              <a:off x="251520" y="564935"/>
              <a:ext cx="3039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Привод ручного тормоза</a:t>
              </a: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6" name="Полилиния 25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олилиния 26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439" name="Группа 18438"/>
          <p:cNvGrpSpPr/>
          <p:nvPr/>
        </p:nvGrpSpPr>
        <p:grpSpPr>
          <a:xfrm>
            <a:off x="1138570" y="1139870"/>
            <a:ext cx="6866860" cy="5385474"/>
            <a:chOff x="1055374" y="1139870"/>
            <a:chExt cx="6866860" cy="538547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774" y="1206362"/>
              <a:ext cx="4314721" cy="5318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6771374" y="1139870"/>
              <a:ext cx="11508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Маховик </a:t>
              </a: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 flipH="1">
              <a:off x="6555350" y="1278370"/>
              <a:ext cx="432048" cy="169277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4169130" y="1950219"/>
              <a:ext cx="8634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Корпус </a:t>
              </a:r>
            </a:p>
          </p:txBody>
        </p:sp>
        <p:cxnSp>
          <p:nvCxnSpPr>
            <p:cNvPr id="39" name="Прямая со стрелкой 38"/>
            <p:cNvCxnSpPr/>
            <p:nvPr/>
          </p:nvCxnSpPr>
          <p:spPr>
            <a:xfrm>
              <a:off x="4827158" y="2108349"/>
              <a:ext cx="359406" cy="250141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287205" y="1544141"/>
              <a:ext cx="5542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Вал </a:t>
              </a:r>
            </a:p>
          </p:txBody>
        </p:sp>
        <p:cxnSp>
          <p:nvCxnSpPr>
            <p:cNvPr id="42" name="Прямая со стрелкой 41"/>
            <p:cNvCxnSpPr/>
            <p:nvPr/>
          </p:nvCxnSpPr>
          <p:spPr>
            <a:xfrm>
              <a:off x="5654738" y="1780143"/>
              <a:ext cx="261529" cy="77542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 flipV="1">
              <a:off x="4716016" y="2719062"/>
              <a:ext cx="380266" cy="215492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3605194" y="2845920"/>
              <a:ext cx="1223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Коническая шестерня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916884" y="1780143"/>
              <a:ext cx="908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Гайка </a:t>
              </a:r>
            </a:p>
          </p:txBody>
        </p:sp>
        <p:cxnSp>
          <p:nvCxnSpPr>
            <p:cNvPr id="49" name="Прямая со стрелкой 48"/>
            <p:cNvCxnSpPr/>
            <p:nvPr/>
          </p:nvCxnSpPr>
          <p:spPr>
            <a:xfrm>
              <a:off x="5403856" y="2023711"/>
              <a:ext cx="84638" cy="531857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724229" y="2510887"/>
              <a:ext cx="8634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Ролик </a:t>
              </a:r>
            </a:p>
          </p:txBody>
        </p:sp>
        <p:cxnSp>
          <p:nvCxnSpPr>
            <p:cNvPr id="52" name="Прямая со стрелкой 51"/>
            <p:cNvCxnSpPr>
              <a:stCxn id="51" idx="3"/>
            </p:cNvCxnSpPr>
            <p:nvPr/>
          </p:nvCxnSpPr>
          <p:spPr>
            <a:xfrm>
              <a:off x="2587691" y="2649387"/>
              <a:ext cx="349415" cy="285167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1055374" y="1544141"/>
              <a:ext cx="1620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Фиксатор маховика</a:t>
              </a:r>
            </a:p>
          </p:txBody>
        </p:sp>
        <p:cxnSp>
          <p:nvCxnSpPr>
            <p:cNvPr id="54" name="Прямая со стрелкой 53"/>
            <p:cNvCxnSpPr/>
            <p:nvPr/>
          </p:nvCxnSpPr>
          <p:spPr>
            <a:xfrm>
              <a:off x="2631231" y="1696070"/>
              <a:ext cx="611751" cy="12507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 flipH="1" flipV="1">
              <a:off x="5186564" y="3865853"/>
              <a:ext cx="529120" cy="30092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668164" y="4023292"/>
              <a:ext cx="15681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Винт тормозной</a:t>
              </a:r>
            </a:p>
          </p:txBody>
        </p:sp>
        <p:cxnSp>
          <p:nvCxnSpPr>
            <p:cNvPr id="59" name="Прямая со стрелкой 58"/>
            <p:cNvCxnSpPr/>
            <p:nvPr/>
          </p:nvCxnSpPr>
          <p:spPr>
            <a:xfrm flipH="1" flipV="1">
              <a:off x="5403856" y="4608067"/>
              <a:ext cx="298402" cy="198166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5654738" y="4662746"/>
              <a:ext cx="13326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Кронштейн 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404490" y="5380072"/>
              <a:ext cx="11508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/>
                <a:t>Подвеска </a:t>
              </a:r>
            </a:p>
          </p:txBody>
        </p:sp>
        <p:cxnSp>
          <p:nvCxnSpPr>
            <p:cNvPr id="63" name="Прямая со стрелкой 62"/>
            <p:cNvCxnSpPr/>
            <p:nvPr/>
          </p:nvCxnSpPr>
          <p:spPr>
            <a:xfrm flipH="1">
              <a:off x="5141085" y="5526842"/>
              <a:ext cx="432048" cy="169277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4027320" y="3841511"/>
              <a:ext cx="908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Гайка </a:t>
              </a:r>
            </a:p>
          </p:txBody>
        </p:sp>
        <p:cxnSp>
          <p:nvCxnSpPr>
            <p:cNvPr id="65" name="Прямая со стрелкой 64"/>
            <p:cNvCxnSpPr/>
            <p:nvPr/>
          </p:nvCxnSpPr>
          <p:spPr>
            <a:xfrm>
              <a:off x="4603846" y="4039222"/>
              <a:ext cx="522696" cy="172206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1714770" y="3076753"/>
              <a:ext cx="1146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/>
                <a:t>Указатель </a:t>
              </a:r>
            </a:p>
          </p:txBody>
        </p:sp>
        <p:cxnSp>
          <p:nvCxnSpPr>
            <p:cNvPr id="70" name="Прямая со стрелкой 69"/>
            <p:cNvCxnSpPr/>
            <p:nvPr/>
          </p:nvCxnSpPr>
          <p:spPr>
            <a:xfrm flipV="1">
              <a:off x="2555776" y="3066753"/>
              <a:ext cx="517344" cy="130804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1582835" y="3986940"/>
              <a:ext cx="1146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Панель </a:t>
              </a:r>
            </a:p>
          </p:txBody>
        </p:sp>
        <p:cxnSp>
          <p:nvCxnSpPr>
            <p:cNvPr id="73" name="Прямая со стрелкой 72"/>
            <p:cNvCxnSpPr/>
            <p:nvPr/>
          </p:nvCxnSpPr>
          <p:spPr>
            <a:xfrm flipV="1">
              <a:off x="2703239" y="4014674"/>
              <a:ext cx="539743" cy="142356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292497" y="3530176"/>
              <a:ext cx="1146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Ремень </a:t>
              </a:r>
            </a:p>
          </p:txBody>
        </p:sp>
        <p:cxnSp>
          <p:nvCxnSpPr>
            <p:cNvPr id="82" name="Прямая со стрелкой 81"/>
            <p:cNvCxnSpPr/>
            <p:nvPr/>
          </p:nvCxnSpPr>
          <p:spPr>
            <a:xfrm flipV="1">
              <a:off x="2397995" y="3603274"/>
              <a:ext cx="463025" cy="65402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7530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0" name="TextBox 9"/>
            <p:cNvSpPr txBox="1"/>
            <p:nvPr/>
          </p:nvSpPr>
          <p:spPr>
            <a:xfrm>
              <a:off x="251520" y="564935"/>
              <a:ext cx="36940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Тормозной цилиндр ТЦР-10-40</a:t>
              </a: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2" name="Полилиния 1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" name="Группа 14"/>
          <p:cNvGrpSpPr/>
          <p:nvPr/>
        </p:nvGrpSpPr>
        <p:grpSpPr>
          <a:xfrm>
            <a:off x="30025" y="1052736"/>
            <a:ext cx="9078479" cy="4741495"/>
            <a:chOff x="30025" y="1196752"/>
            <a:chExt cx="9078479" cy="4741495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025" y="1196752"/>
              <a:ext cx="9078479" cy="453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973687" y="126876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23986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52120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40152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56176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99728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61338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904121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846" y="126875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08304" y="1268759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07176" y="1268759"/>
              <a:ext cx="330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16416" y="1268759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604448" y="3717032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02944" y="3717032"/>
              <a:ext cx="4379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Б-Б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116846" y="3789039"/>
              <a:ext cx="285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116846" y="2420888"/>
              <a:ext cx="285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23986" y="1988840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52637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740352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80312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021046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734844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92061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86981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61174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782925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292080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66020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804410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23423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11960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923928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19872" y="566124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987824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29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555776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267744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929190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32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91680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33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403648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34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27584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11560" y="566124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36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0" y="5951021"/>
            <a:ext cx="9144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1, 14, 21, 35 – кольца стопорные; 2, 20 – подшипники; 3 – кольцо; 4 – штифт; 5 – ограничитель; 6, 7, 23 – гайки; 8 – хомуты; 9 – чехол; 10 – втулка; 11, 18, 24, 32 – пружины; 12 – ушко; 13 – фиксатор; 15, 28 – крышки; 16, 19, 22, 30 – винты; 17 – муфта; 25 – упор; 26 – пробка; 27, 36 – направляющие; 29 – фланец; 31 – стержень; 33 – корпус; 34 – поршень; 37 – штифты</a:t>
            </a:r>
          </a:p>
        </p:txBody>
      </p:sp>
    </p:spTree>
    <p:extLst>
      <p:ext uri="{BB962C8B-B14F-4D97-AF65-F5344CB8AC3E}">
        <p14:creationId xmlns:p14="http://schemas.microsoft.com/office/powerpoint/2010/main" val="36848413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4595643"/>
            <a:ext cx="91469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Выход штока тормозных цилиндров (75-100 мм), </a:t>
            </a:r>
          </a:p>
          <a:p>
            <a:r>
              <a:rPr lang="ru-RU" b="1" dirty="0"/>
              <a:t>максимально допустимый в эксплуатации 125 мм</a:t>
            </a:r>
          </a:p>
          <a:p>
            <a:endParaRPr lang="ru-RU" b="1" dirty="0"/>
          </a:p>
          <a:p>
            <a:r>
              <a:rPr lang="ru-RU" b="1" dirty="0"/>
              <a:t>Толщина тормозных колодок из депо не менее 20 мм,</a:t>
            </a:r>
          </a:p>
          <a:p>
            <a:r>
              <a:rPr lang="ru-RU" b="1" dirty="0"/>
              <a:t>в эксплуатации не менее 15 мм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3" name="TextBox 12"/>
            <p:cNvSpPr txBox="1"/>
            <p:nvPr/>
          </p:nvSpPr>
          <p:spPr>
            <a:xfrm>
              <a:off x="251520" y="564935"/>
              <a:ext cx="460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Характеристики тормозного цилиндра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5" name="Полилиния 1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олилиния 1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3586155"/>
                  </p:ext>
                </p:extLst>
              </p:nvPr>
            </p:nvGraphicFramePr>
            <p:xfrm>
              <a:off x="467544" y="2492896"/>
              <a:ext cx="8208912" cy="146621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085743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23169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3154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Параметр </a:t>
                          </a: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Значение </a:t>
                          </a: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Диаметр цилиндра, мм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254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Величина регулируемого размера А, мм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nor/>
                                    </m:rPr>
                                    <a:rPr lang="ru-RU" sz="1800">
                                      <a:effectLst/>
                                    </a:rPr>
                                    <m:t>30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ru-RU" sz="1800">
                                      <a:effectLst/>
                                    </a:rPr>
                                    <m:t>−1,0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ru-RU" sz="1800">
                                      <a:effectLst/>
                                    </a:rPr>
                                    <m:t>+0,4</m:t>
                                  </m:r>
                                </m:sup>
                              </m:sSubSup>
                            </m:oMath>
                          </a14:m>
                          <a:r>
                            <a:rPr lang="ru-RU" sz="1800">
                              <a:effectLst/>
                            </a:rPr>
                            <a:t>    </a:t>
                          </a:r>
                          <a:endParaRPr lang="ru-RU" sz="180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Усилие развиваемое штоком, при давлении 4,0 кгс/см</a:t>
                          </a:r>
                          <a:r>
                            <a:rPr lang="ru-RU" sz="1800" baseline="30000" dirty="0">
                              <a:effectLst/>
                            </a:rPr>
                            <a:t>2</a:t>
                          </a:r>
                          <a:r>
                            <a:rPr lang="ru-RU" sz="1800" dirty="0">
                              <a:effectLst/>
                            </a:rPr>
                            <a:t>, тс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17,6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3586155"/>
                  </p:ext>
                </p:extLst>
              </p:nvPr>
            </p:nvGraphicFramePr>
            <p:xfrm>
              <a:off x="467544" y="2492896"/>
              <a:ext cx="8208912" cy="146621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085743"/>
                    <a:gridCol w="1123169"/>
                  </a:tblGrid>
                  <a:tr h="3154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Параметр </a:t>
                          </a:r>
                          <a:endParaRPr lang="ru-RU" sz="18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Значение </a:t>
                          </a:r>
                          <a:endParaRPr lang="ru-RU" sz="18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1546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Диаметр цилиндра, мм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254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1981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Величина регулируемого размера А, мм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632065" t="-132941" r="-543" b="-84706"/>
                          </a:stretch>
                        </a:blipFill>
                      </a:tcPr>
                    </a:tc>
                  </a:tr>
                  <a:tr h="31546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Усилие развиваемое штоком, при давлении 4,0 кгс/см</a:t>
                          </a:r>
                          <a:r>
                            <a:rPr lang="ru-RU" sz="1800" baseline="30000" dirty="0">
                              <a:effectLst/>
                            </a:rPr>
                            <a:t>2</a:t>
                          </a:r>
                          <a:r>
                            <a:rPr lang="ru-RU" sz="1800" dirty="0">
                              <a:effectLst/>
                            </a:rPr>
                            <a:t>, тс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17,6</a:t>
                          </a:r>
                          <a:endParaRPr lang="ru-RU" sz="1800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989006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ЭРНЕСТИК\Фото 2ТЭ25КМ\Механика\2ТЭ25Км (1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4" y="1196752"/>
            <a:ext cx="9147508" cy="514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0" name="TextBox 9"/>
            <p:cNvSpPr txBox="1"/>
            <p:nvPr/>
          </p:nvSpPr>
          <p:spPr>
            <a:xfrm>
              <a:off x="251520" y="564935"/>
              <a:ext cx="4066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Общий вид тормозного цилиндра</a:t>
              </a: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2" name="Полилиния 1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65953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ЭРНЕСТИК\Фото 2ТЭ25КМ\20180529_1115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819"/>
          <a:stretch/>
        </p:blipFill>
        <p:spPr bwMode="auto">
          <a:xfrm>
            <a:off x="731573" y="1412776"/>
            <a:ext cx="7680854" cy="509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0" name="TextBox 9"/>
            <p:cNvSpPr txBox="1"/>
            <p:nvPr/>
          </p:nvSpPr>
          <p:spPr>
            <a:xfrm>
              <a:off x="251520" y="564935"/>
              <a:ext cx="4066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Общий вид тормозного цилиндра</a:t>
              </a: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2" name="Полилиния 11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2649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2576106"/>
            <a:ext cx="9144000" cy="1656184"/>
            <a:chOff x="0" y="4509120"/>
            <a:chExt cx="9144000" cy="1656184"/>
          </a:xfrm>
          <a:solidFill>
            <a:srgbClr val="3E79B6"/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0" y="4509120"/>
              <a:ext cx="9144000" cy="16561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3519" y="5044824"/>
              <a:ext cx="843224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Технология разборки тормозного цилиндра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6010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0819" y="333535"/>
            <a:ext cx="8942362" cy="6259210"/>
            <a:chOff x="100819" y="598790"/>
            <a:chExt cx="8942362" cy="625921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004048" y="4797152"/>
              <a:ext cx="3942184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51520" y="908720"/>
              <a:ext cx="504056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sz="1600" dirty="0"/>
                <a:t>Отвернуть гайки и снять корпус с фланцем</a:t>
              </a: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764704"/>
              <a:ext cx="3522952" cy="169145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1649786" y="1531243"/>
              <a:ext cx="364229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600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sz="1600" dirty="0">
                  <a:solidFill>
                    <a:prstClr val="black"/>
                  </a:solidFill>
                </a:rPr>
                <a:t>Из поршня снять стопорное кольцо. Снять поршень со стержня. </a:t>
              </a:r>
              <a:r>
                <a:rPr lang="ru-RU" sz="1600" dirty="0" err="1">
                  <a:solidFill>
                    <a:prstClr val="black"/>
                  </a:solidFill>
                </a:rPr>
                <a:t>Расшплинтовать</a:t>
              </a:r>
              <a:r>
                <a:rPr lang="ru-RU" sz="1600" dirty="0">
                  <a:solidFill>
                    <a:prstClr val="black"/>
                  </a:solidFill>
                </a:rPr>
                <a:t> и отвернуть направляющую.</a:t>
              </a: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946" y="1531243"/>
              <a:ext cx="1396330" cy="3109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100819" y="6334780"/>
              <a:ext cx="89423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400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sz="1400" dirty="0">
                  <a:solidFill>
                    <a:prstClr val="black"/>
                  </a:solidFill>
                </a:rPr>
                <a:t>Ослабить хомут и снять чехол с муфты. Вывернуть винт. Вывернуть гайку из крышки. Вывернуть винт с ушком и чехлом из гаек (1). Вывернуть пробку из крышки и снять направляющую.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H="1" flipV="1">
              <a:off x="5364088" y="908720"/>
              <a:ext cx="216024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753249" y="737290"/>
              <a:ext cx="7188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Корпус 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H="1" flipV="1">
              <a:off x="6190951" y="770220"/>
              <a:ext cx="253257" cy="664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5580112" y="598790"/>
              <a:ext cx="755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Фланец </a:t>
              </a: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687016" y="4279961"/>
              <a:ext cx="0" cy="4451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23528" y="4640908"/>
              <a:ext cx="8739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Поршень </a:t>
              </a: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827584" y="3789040"/>
              <a:ext cx="651520" cy="9538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15616" y="4658652"/>
              <a:ext cx="9660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Стопорное </a:t>
              </a:r>
            </a:p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кольцо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H="1" flipV="1">
              <a:off x="1297360" y="3573016"/>
              <a:ext cx="325760" cy="329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287686" y="3818296"/>
              <a:ext cx="9099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Стержень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9295" y="2867247"/>
              <a:ext cx="132671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Направляющая 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 flipV="1">
              <a:off x="598655" y="2580167"/>
              <a:ext cx="541784" cy="43412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005" y="2808825"/>
              <a:ext cx="6535737" cy="351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6" name="Группа 25"/>
            <p:cNvGrpSpPr/>
            <p:nvPr/>
          </p:nvGrpSpPr>
          <p:grpSpPr>
            <a:xfrm>
              <a:off x="5033819" y="2808825"/>
              <a:ext cx="659476" cy="772261"/>
              <a:chOff x="4738186" y="2976458"/>
              <a:chExt cx="659476" cy="772261"/>
            </a:xfrm>
            <a:noFill/>
          </p:grpSpPr>
          <p:sp>
            <p:nvSpPr>
              <p:cNvPr id="58" name="TextBox 57"/>
              <p:cNvSpPr txBox="1"/>
              <p:nvPr/>
            </p:nvSpPr>
            <p:spPr>
              <a:xfrm>
                <a:off x="4738186" y="2976458"/>
                <a:ext cx="659476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Хомут </a:t>
                </a:r>
              </a:p>
            </p:txBody>
          </p:sp>
          <p:cxnSp>
            <p:nvCxnSpPr>
              <p:cNvPr id="59" name="Прямая соединительная линия 58"/>
              <p:cNvCxnSpPr/>
              <p:nvPr/>
            </p:nvCxnSpPr>
            <p:spPr>
              <a:xfrm flipH="1" flipV="1">
                <a:off x="5025008" y="3245187"/>
                <a:ext cx="270892" cy="503532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26"/>
            <p:cNvGrpSpPr/>
            <p:nvPr/>
          </p:nvGrpSpPr>
          <p:grpSpPr>
            <a:xfrm>
              <a:off x="5304938" y="2580167"/>
              <a:ext cx="633763" cy="417309"/>
              <a:chOff x="4751044" y="2976458"/>
              <a:chExt cx="633763" cy="417309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4751044" y="2976458"/>
                <a:ext cx="633763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Чехол </a:t>
                </a:r>
              </a:p>
            </p:txBody>
          </p:sp>
          <p:cxnSp>
            <p:nvCxnSpPr>
              <p:cNvPr id="57" name="Прямая соединительная линия 56"/>
              <p:cNvCxnSpPr/>
              <p:nvPr/>
            </p:nvCxnSpPr>
            <p:spPr>
              <a:xfrm flipH="1" flipV="1">
                <a:off x="5170127" y="3205116"/>
                <a:ext cx="214680" cy="18865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/>
            <p:cNvGrpSpPr/>
            <p:nvPr/>
          </p:nvGrpSpPr>
          <p:grpSpPr>
            <a:xfrm>
              <a:off x="6012160" y="2611345"/>
              <a:ext cx="761786" cy="1291189"/>
              <a:chOff x="4635876" y="2976458"/>
              <a:chExt cx="761786" cy="1291189"/>
            </a:xfrm>
            <a:noFill/>
          </p:grpSpPr>
          <p:sp>
            <p:nvSpPr>
              <p:cNvPr id="54" name="TextBox 53"/>
              <p:cNvSpPr txBox="1"/>
              <p:nvPr/>
            </p:nvSpPr>
            <p:spPr>
              <a:xfrm>
                <a:off x="4738186" y="2976458"/>
                <a:ext cx="659476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Хомут </a:t>
                </a:r>
              </a:p>
            </p:txBody>
          </p:sp>
          <p:cxnSp>
            <p:nvCxnSpPr>
              <p:cNvPr id="55" name="Прямая соединительная линия 54"/>
              <p:cNvCxnSpPr/>
              <p:nvPr/>
            </p:nvCxnSpPr>
            <p:spPr>
              <a:xfrm flipV="1">
                <a:off x="4635876" y="3245187"/>
                <a:ext cx="389132" cy="102246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Группа 28"/>
            <p:cNvGrpSpPr/>
            <p:nvPr/>
          </p:nvGrpSpPr>
          <p:grpSpPr>
            <a:xfrm>
              <a:off x="4087829" y="2808825"/>
              <a:ext cx="700000" cy="836199"/>
              <a:chOff x="4717925" y="2976458"/>
              <a:chExt cx="700000" cy="836199"/>
            </a:xfrm>
            <a:noFill/>
          </p:grpSpPr>
          <p:sp>
            <p:nvSpPr>
              <p:cNvPr id="52" name="TextBox 51"/>
              <p:cNvSpPr txBox="1"/>
              <p:nvPr/>
            </p:nvSpPr>
            <p:spPr>
              <a:xfrm>
                <a:off x="4717925" y="2976458"/>
                <a:ext cx="700000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Муфта </a:t>
                </a:r>
              </a:p>
            </p:txBody>
          </p:sp>
          <p:cxnSp>
            <p:nvCxnSpPr>
              <p:cNvPr id="53" name="Прямая соединительная линия 52"/>
              <p:cNvCxnSpPr/>
              <p:nvPr/>
            </p:nvCxnSpPr>
            <p:spPr>
              <a:xfrm flipH="1" flipV="1">
                <a:off x="5025008" y="3245187"/>
                <a:ext cx="392917" cy="56747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Группа 29"/>
            <p:cNvGrpSpPr/>
            <p:nvPr/>
          </p:nvGrpSpPr>
          <p:grpSpPr>
            <a:xfrm>
              <a:off x="4323383" y="5949280"/>
              <a:ext cx="789291" cy="338730"/>
              <a:chOff x="4779224" y="2914727"/>
              <a:chExt cx="789291" cy="338730"/>
            </a:xfrm>
            <a:noFill/>
          </p:grpSpPr>
          <p:sp>
            <p:nvSpPr>
              <p:cNvPr id="50" name="TextBox 49"/>
              <p:cNvSpPr txBox="1"/>
              <p:nvPr/>
            </p:nvSpPr>
            <p:spPr>
              <a:xfrm>
                <a:off x="4779224" y="2976458"/>
                <a:ext cx="5774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Винт </a:t>
                </a:r>
              </a:p>
            </p:txBody>
          </p:sp>
          <p:cxnSp>
            <p:nvCxnSpPr>
              <p:cNvPr id="51" name="Прямая соединительная линия 50"/>
              <p:cNvCxnSpPr/>
              <p:nvPr/>
            </p:nvCxnSpPr>
            <p:spPr>
              <a:xfrm flipH="1">
                <a:off x="5271000" y="2914727"/>
                <a:ext cx="297515" cy="18075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/>
            <p:cNvGrpSpPr/>
            <p:nvPr/>
          </p:nvGrpSpPr>
          <p:grpSpPr>
            <a:xfrm>
              <a:off x="4540323" y="2642210"/>
              <a:ext cx="635302" cy="858798"/>
              <a:chOff x="4750277" y="2976458"/>
              <a:chExt cx="635302" cy="858798"/>
            </a:xfrm>
            <a:noFill/>
          </p:grpSpPr>
          <p:sp>
            <p:nvSpPr>
              <p:cNvPr id="48" name="TextBox 47"/>
              <p:cNvSpPr txBox="1"/>
              <p:nvPr/>
            </p:nvSpPr>
            <p:spPr>
              <a:xfrm>
                <a:off x="4750277" y="2976458"/>
                <a:ext cx="6353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Гайка </a:t>
                </a:r>
              </a:p>
            </p:txBody>
          </p:sp>
          <p:cxnSp>
            <p:nvCxnSpPr>
              <p:cNvPr id="49" name="Прямая соединительная линия 48"/>
              <p:cNvCxnSpPr>
                <a:endCxn id="48" idx="2"/>
              </p:cNvCxnSpPr>
              <p:nvPr/>
            </p:nvCxnSpPr>
            <p:spPr>
              <a:xfrm flipH="1" flipV="1">
                <a:off x="5067928" y="3253457"/>
                <a:ext cx="105942" cy="581799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Группа 31"/>
            <p:cNvGrpSpPr/>
            <p:nvPr/>
          </p:nvGrpSpPr>
          <p:grpSpPr>
            <a:xfrm>
              <a:off x="3209268" y="2808825"/>
              <a:ext cx="833177" cy="474584"/>
              <a:chOff x="4651337" y="2976458"/>
              <a:chExt cx="833177" cy="474584"/>
            </a:xfrm>
            <a:noFill/>
          </p:grpSpPr>
          <p:sp>
            <p:nvSpPr>
              <p:cNvPr id="46" name="TextBox 45"/>
              <p:cNvSpPr txBox="1"/>
              <p:nvPr/>
            </p:nvSpPr>
            <p:spPr>
              <a:xfrm>
                <a:off x="4651337" y="2976458"/>
                <a:ext cx="833177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Крышка </a:t>
                </a:r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 flipH="1" flipV="1">
                <a:off x="5016125" y="3199276"/>
                <a:ext cx="196457" cy="25176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/>
            <p:cNvGrpSpPr/>
            <p:nvPr/>
          </p:nvGrpSpPr>
          <p:grpSpPr>
            <a:xfrm>
              <a:off x="7380312" y="3256939"/>
              <a:ext cx="739857" cy="1291189"/>
              <a:chOff x="4635876" y="2976458"/>
              <a:chExt cx="739857" cy="1291189"/>
            </a:xfrm>
            <a:noFill/>
          </p:grpSpPr>
          <p:sp>
            <p:nvSpPr>
              <p:cNvPr id="44" name="TextBox 43"/>
              <p:cNvSpPr txBox="1"/>
              <p:nvPr/>
            </p:nvSpPr>
            <p:spPr>
              <a:xfrm>
                <a:off x="4760115" y="2976458"/>
                <a:ext cx="615618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Ушко </a:t>
                </a:r>
              </a:p>
            </p:txBody>
          </p:sp>
          <p:cxnSp>
            <p:nvCxnSpPr>
              <p:cNvPr id="45" name="Прямая соединительная линия 44"/>
              <p:cNvCxnSpPr/>
              <p:nvPr/>
            </p:nvCxnSpPr>
            <p:spPr>
              <a:xfrm flipV="1">
                <a:off x="4635876" y="3245187"/>
                <a:ext cx="389132" cy="102246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Группа 33"/>
            <p:cNvGrpSpPr/>
            <p:nvPr/>
          </p:nvGrpSpPr>
          <p:grpSpPr>
            <a:xfrm>
              <a:off x="3851922" y="4143347"/>
              <a:ext cx="941594" cy="501405"/>
              <a:chOff x="4559754" y="2752052"/>
              <a:chExt cx="941594" cy="501405"/>
            </a:xfrm>
            <a:noFill/>
          </p:grpSpPr>
          <p:sp>
            <p:nvSpPr>
              <p:cNvPr id="41" name="TextBox 40"/>
              <p:cNvSpPr txBox="1"/>
              <p:nvPr/>
            </p:nvSpPr>
            <p:spPr>
              <a:xfrm>
                <a:off x="4634508" y="2976458"/>
                <a:ext cx="866840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Гайки (1) </a:t>
                </a:r>
              </a:p>
            </p:txBody>
          </p:sp>
          <p:cxnSp>
            <p:nvCxnSpPr>
              <p:cNvPr id="42" name="Прямая соединительная линия 41"/>
              <p:cNvCxnSpPr>
                <a:stCxn id="41" idx="1"/>
              </p:cNvCxnSpPr>
              <p:nvPr/>
            </p:nvCxnSpPr>
            <p:spPr>
              <a:xfrm flipH="1" flipV="1">
                <a:off x="4559754" y="2752052"/>
                <a:ext cx="74754" cy="36290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flipV="1">
                <a:off x="5374095" y="2752052"/>
                <a:ext cx="108359" cy="359205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Группа 34"/>
            <p:cNvGrpSpPr/>
            <p:nvPr/>
          </p:nvGrpSpPr>
          <p:grpSpPr>
            <a:xfrm>
              <a:off x="2024002" y="5733256"/>
              <a:ext cx="873095" cy="554754"/>
              <a:chOff x="4695420" y="2698703"/>
              <a:chExt cx="873095" cy="554754"/>
            </a:xfrm>
            <a:noFill/>
          </p:grpSpPr>
          <p:sp>
            <p:nvSpPr>
              <p:cNvPr id="39" name="TextBox 38"/>
              <p:cNvSpPr txBox="1"/>
              <p:nvPr/>
            </p:nvSpPr>
            <p:spPr>
              <a:xfrm>
                <a:off x="4695420" y="2976458"/>
                <a:ext cx="74501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Пробка </a:t>
                </a:r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 flipH="1">
                <a:off x="5271001" y="2698703"/>
                <a:ext cx="297514" cy="396782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35"/>
            <p:cNvGrpSpPr/>
            <p:nvPr/>
          </p:nvGrpSpPr>
          <p:grpSpPr>
            <a:xfrm>
              <a:off x="959765" y="5578963"/>
              <a:ext cx="1884043" cy="276999"/>
              <a:chOff x="4404573" y="2976458"/>
              <a:chExt cx="1884043" cy="276999"/>
            </a:xfrm>
            <a:noFill/>
          </p:grpSpPr>
          <p:sp>
            <p:nvSpPr>
              <p:cNvPr id="37" name="TextBox 36"/>
              <p:cNvSpPr txBox="1"/>
              <p:nvPr/>
            </p:nvSpPr>
            <p:spPr>
              <a:xfrm>
                <a:off x="4404573" y="2976458"/>
                <a:ext cx="1326710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Направляющая </a:t>
                </a:r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5613901" y="2976458"/>
                <a:ext cx="674715" cy="15712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538840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1520" y="608911"/>
            <a:ext cx="8784976" cy="5708556"/>
            <a:chOff x="251520" y="908720"/>
            <a:chExt cx="8784976" cy="570855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51520" y="908720"/>
              <a:ext cx="87849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/>
                <a:t>Вывернуть винты, крышку. Вынуть из муфты пружину, подшипник, гайку.</a:t>
              </a: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982"/>
            <a:stretch/>
          </p:blipFill>
          <p:spPr bwMode="auto">
            <a:xfrm>
              <a:off x="301675" y="1291784"/>
              <a:ext cx="3477845" cy="3829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3995936" y="2060848"/>
              <a:ext cx="494683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>
                  <a:solidFill>
                    <a:prstClr val="black"/>
                  </a:solidFill>
                </a:rPr>
                <a:t>В специальном приспособлении сжать пружину. Свернуть муфту (резьба левая). Из муфты снять ограничитель. </a:t>
              </a: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198"/>
            <a:stretch/>
          </p:blipFill>
          <p:spPr bwMode="auto">
            <a:xfrm>
              <a:off x="4283968" y="3356992"/>
              <a:ext cx="1404156" cy="3260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106" r="7882"/>
            <a:stretch/>
          </p:blipFill>
          <p:spPr bwMode="auto">
            <a:xfrm>
              <a:off x="5919211" y="3356992"/>
              <a:ext cx="3053348" cy="3260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Группа 10"/>
            <p:cNvGrpSpPr/>
            <p:nvPr/>
          </p:nvGrpSpPr>
          <p:grpSpPr>
            <a:xfrm>
              <a:off x="254854" y="4725144"/>
              <a:ext cx="577402" cy="924809"/>
              <a:chOff x="4779224" y="2328648"/>
              <a:chExt cx="577402" cy="924809"/>
            </a:xfrm>
            <a:noFill/>
          </p:grpSpPr>
          <p:sp>
            <p:nvSpPr>
              <p:cNvPr id="37" name="TextBox 36"/>
              <p:cNvSpPr txBox="1"/>
              <p:nvPr/>
            </p:nvSpPr>
            <p:spPr>
              <a:xfrm>
                <a:off x="4779224" y="2976458"/>
                <a:ext cx="5774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Винт </a:t>
                </a:r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flipV="1">
                <a:off x="5067926" y="2328648"/>
                <a:ext cx="288700" cy="64781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Группа 11"/>
            <p:cNvGrpSpPr/>
            <p:nvPr/>
          </p:nvGrpSpPr>
          <p:grpSpPr>
            <a:xfrm>
              <a:off x="2339752" y="4725144"/>
              <a:ext cx="577402" cy="924809"/>
              <a:chOff x="4779224" y="2328648"/>
              <a:chExt cx="577402" cy="924809"/>
            </a:xfrm>
            <a:noFill/>
          </p:grpSpPr>
          <p:sp>
            <p:nvSpPr>
              <p:cNvPr id="35" name="TextBox 34"/>
              <p:cNvSpPr txBox="1"/>
              <p:nvPr/>
            </p:nvSpPr>
            <p:spPr>
              <a:xfrm>
                <a:off x="4779224" y="2976458"/>
                <a:ext cx="5774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Винт </a:t>
                </a:r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 flipV="1">
                <a:off x="5067926" y="2328648"/>
                <a:ext cx="288700" cy="64781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Группа 12"/>
            <p:cNvGrpSpPr/>
            <p:nvPr/>
          </p:nvGrpSpPr>
          <p:grpSpPr>
            <a:xfrm>
              <a:off x="2910525" y="4149080"/>
              <a:ext cx="833177" cy="1500873"/>
              <a:chOff x="4651337" y="1752584"/>
              <a:chExt cx="833177" cy="1500873"/>
            </a:xfrm>
            <a:noFill/>
          </p:grpSpPr>
          <p:sp>
            <p:nvSpPr>
              <p:cNvPr id="33" name="TextBox 32"/>
              <p:cNvSpPr txBox="1"/>
              <p:nvPr/>
            </p:nvSpPr>
            <p:spPr>
              <a:xfrm>
                <a:off x="4651337" y="2976458"/>
                <a:ext cx="833177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Крышка </a:t>
                </a:r>
              </a:p>
            </p:txBody>
          </p:sp>
          <p:cxnSp>
            <p:nvCxnSpPr>
              <p:cNvPr id="34" name="Прямая соединительная линия 33"/>
              <p:cNvCxnSpPr/>
              <p:nvPr/>
            </p:nvCxnSpPr>
            <p:spPr>
              <a:xfrm flipH="1" flipV="1">
                <a:off x="4728636" y="1752584"/>
                <a:ext cx="339290" cy="122387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13"/>
            <p:cNvGrpSpPr/>
            <p:nvPr/>
          </p:nvGrpSpPr>
          <p:grpSpPr>
            <a:xfrm>
              <a:off x="1580643" y="4149080"/>
              <a:ext cx="656943" cy="1500873"/>
              <a:chOff x="4728636" y="1752584"/>
              <a:chExt cx="656943" cy="1500873"/>
            </a:xfrm>
            <a:noFill/>
          </p:grpSpPr>
          <p:sp>
            <p:nvSpPr>
              <p:cNvPr id="31" name="TextBox 30"/>
              <p:cNvSpPr txBox="1"/>
              <p:nvPr/>
            </p:nvSpPr>
            <p:spPr>
              <a:xfrm>
                <a:off x="4750277" y="2976458"/>
                <a:ext cx="6353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Гайка </a:t>
                </a:r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 flipH="1" flipV="1">
                <a:off x="4728636" y="1752584"/>
                <a:ext cx="339290" cy="122387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14"/>
            <p:cNvGrpSpPr/>
            <p:nvPr/>
          </p:nvGrpSpPr>
          <p:grpSpPr>
            <a:xfrm>
              <a:off x="2248274" y="1484522"/>
              <a:ext cx="866649" cy="1260299"/>
              <a:chOff x="4634605" y="2976458"/>
              <a:chExt cx="866649" cy="1260299"/>
            </a:xfrm>
            <a:noFill/>
          </p:grpSpPr>
          <p:sp>
            <p:nvSpPr>
              <p:cNvPr id="29" name="TextBox 28"/>
              <p:cNvSpPr txBox="1"/>
              <p:nvPr/>
            </p:nvSpPr>
            <p:spPr>
              <a:xfrm>
                <a:off x="4634605" y="2976458"/>
                <a:ext cx="866649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Пружина </a:t>
                </a:r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 flipH="1">
                <a:off x="5067929" y="3218185"/>
                <a:ext cx="50797" cy="1018572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15"/>
            <p:cNvGrpSpPr/>
            <p:nvPr/>
          </p:nvGrpSpPr>
          <p:grpSpPr>
            <a:xfrm>
              <a:off x="1217740" y="1300633"/>
              <a:ext cx="1065100" cy="1552303"/>
              <a:chOff x="4535382" y="2976458"/>
              <a:chExt cx="1065100" cy="1552303"/>
            </a:xfrm>
            <a:noFill/>
          </p:grpSpPr>
          <p:sp>
            <p:nvSpPr>
              <p:cNvPr id="27" name="TextBox 26"/>
              <p:cNvSpPr txBox="1"/>
              <p:nvPr/>
            </p:nvSpPr>
            <p:spPr>
              <a:xfrm>
                <a:off x="4535382" y="2976458"/>
                <a:ext cx="1065100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Подшипник </a:t>
                </a:r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5118727" y="3218185"/>
                <a:ext cx="239512" cy="131057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Группа 16"/>
            <p:cNvGrpSpPr/>
            <p:nvPr/>
          </p:nvGrpSpPr>
          <p:grpSpPr>
            <a:xfrm>
              <a:off x="3310377" y="5783595"/>
              <a:ext cx="1549655" cy="586700"/>
              <a:chOff x="4634605" y="2666757"/>
              <a:chExt cx="1549655" cy="586700"/>
            </a:xfrm>
            <a:noFill/>
          </p:grpSpPr>
          <p:sp>
            <p:nvSpPr>
              <p:cNvPr id="25" name="TextBox 24"/>
              <p:cNvSpPr txBox="1"/>
              <p:nvPr/>
            </p:nvSpPr>
            <p:spPr>
              <a:xfrm>
                <a:off x="4634605" y="2976458"/>
                <a:ext cx="866649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Пружина </a:t>
                </a:r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flipH="1">
                <a:off x="5450458" y="2666757"/>
                <a:ext cx="733802" cy="50928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18"/>
            <p:cNvGrpSpPr/>
            <p:nvPr/>
          </p:nvGrpSpPr>
          <p:grpSpPr>
            <a:xfrm>
              <a:off x="5663437" y="5783595"/>
              <a:ext cx="1860891" cy="802636"/>
              <a:chOff x="4717930" y="2450821"/>
              <a:chExt cx="1860891" cy="802636"/>
            </a:xfrm>
            <a:noFill/>
          </p:grpSpPr>
          <p:sp>
            <p:nvSpPr>
              <p:cNvPr id="23" name="TextBox 22"/>
              <p:cNvSpPr txBox="1"/>
              <p:nvPr/>
            </p:nvSpPr>
            <p:spPr>
              <a:xfrm>
                <a:off x="4717930" y="2976458"/>
                <a:ext cx="700000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Муфта </a:t>
                </a:r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flipH="1">
                <a:off x="5417930" y="2450821"/>
                <a:ext cx="1160891" cy="646819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Группа 19"/>
            <p:cNvGrpSpPr/>
            <p:nvPr/>
          </p:nvGrpSpPr>
          <p:grpSpPr>
            <a:xfrm>
              <a:off x="5694986" y="3356992"/>
              <a:ext cx="1469302" cy="864096"/>
              <a:chOff x="4448213" y="2976458"/>
              <a:chExt cx="1469302" cy="864096"/>
            </a:xfrm>
            <a:noFill/>
          </p:grpSpPr>
          <p:sp>
            <p:nvSpPr>
              <p:cNvPr id="21" name="TextBox 20"/>
              <p:cNvSpPr txBox="1"/>
              <p:nvPr/>
            </p:nvSpPr>
            <p:spPr>
              <a:xfrm>
                <a:off x="4448213" y="2976458"/>
                <a:ext cx="123944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Ограничитель </a:t>
                </a:r>
              </a:p>
            </p:txBody>
          </p:sp>
          <p:cxnSp>
            <p:nvCxnSpPr>
              <p:cNvPr id="22" name="Прямая соединительная линия 21"/>
              <p:cNvCxnSpPr/>
              <p:nvPr/>
            </p:nvCxnSpPr>
            <p:spPr>
              <a:xfrm flipH="1" flipV="1">
                <a:off x="5626094" y="3231876"/>
                <a:ext cx="291421" cy="60867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549545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000" y="509792"/>
            <a:ext cx="9124001" cy="5759961"/>
            <a:chOff x="0" y="908720"/>
            <a:chExt cx="9124001" cy="5759961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51520" y="908720"/>
              <a:ext cx="878497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/>
                <a:t>Из стержня вынуть гайку в сборе с кольцом, пружиной, подшипником, упором, стопорными кольцами. </a:t>
              </a:r>
            </a:p>
            <a:p>
              <a:endParaRPr lang="ru-RU" dirty="0"/>
            </a:p>
            <a:p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5603602"/>
              <a:ext cx="91240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>
                  <a:solidFill>
                    <a:prstClr val="black"/>
                  </a:solidFill>
                </a:rPr>
                <a:t>Сжать пружину, снять стопорное кольцо, ослабить пружину. Снять подшипник, пружину, упор, стопорное кольцо, кольцо.</a:t>
              </a: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23" y="1524169"/>
              <a:ext cx="4032448" cy="3930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198"/>
            <a:stretch/>
          </p:blipFill>
          <p:spPr bwMode="auto">
            <a:xfrm>
              <a:off x="4581998" y="1859207"/>
              <a:ext cx="1404156" cy="3260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6156176" y="2909995"/>
              <a:ext cx="228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>
                  <a:solidFill>
                    <a:prstClr val="black"/>
                  </a:solidFill>
                </a:rPr>
                <a:t>Ослабить и снять пружину. 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0" y="6299349"/>
              <a:ext cx="90364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Wingdings"/>
                  <a:cs typeface="Wingdings"/>
                </a:rPr>
                <a:t> </a:t>
              </a:r>
              <a:r>
                <a:rPr lang="ru-RU" dirty="0"/>
                <a:t>Промыть детали, протереть салфеткой. После сборки испытать на стенде.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221904" y="3489349"/>
              <a:ext cx="821704" cy="659731"/>
              <a:chOff x="4750276" y="2976458"/>
              <a:chExt cx="821704" cy="659731"/>
            </a:xfrm>
            <a:noFill/>
          </p:grpSpPr>
          <p:sp>
            <p:nvSpPr>
              <p:cNvPr id="30" name="TextBox 29"/>
              <p:cNvSpPr txBox="1"/>
              <p:nvPr/>
            </p:nvSpPr>
            <p:spPr>
              <a:xfrm>
                <a:off x="4750276" y="2976458"/>
                <a:ext cx="63530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Гайка </a:t>
                </a:r>
              </a:p>
            </p:txBody>
          </p:sp>
          <p:cxnSp>
            <p:nvCxnSpPr>
              <p:cNvPr id="31" name="Прямая соединительная линия 30"/>
              <p:cNvCxnSpPr/>
              <p:nvPr/>
            </p:nvCxnSpPr>
            <p:spPr>
              <a:xfrm flipH="1" flipV="1">
                <a:off x="5025008" y="3245187"/>
                <a:ext cx="546972" cy="391002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Группа 12"/>
            <p:cNvGrpSpPr/>
            <p:nvPr/>
          </p:nvGrpSpPr>
          <p:grpSpPr>
            <a:xfrm>
              <a:off x="1849028" y="3489349"/>
              <a:ext cx="735972" cy="803747"/>
              <a:chOff x="4699942" y="2976458"/>
              <a:chExt cx="735972" cy="803747"/>
            </a:xfrm>
            <a:noFill/>
          </p:grpSpPr>
          <p:sp>
            <p:nvSpPr>
              <p:cNvPr id="28" name="TextBox 27"/>
              <p:cNvSpPr txBox="1"/>
              <p:nvPr/>
            </p:nvSpPr>
            <p:spPr>
              <a:xfrm>
                <a:off x="4699942" y="2976458"/>
                <a:ext cx="73597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Кольцо </a:t>
                </a:r>
              </a:p>
            </p:txBody>
          </p:sp>
          <p:cxnSp>
            <p:nvCxnSpPr>
              <p:cNvPr id="29" name="Прямая соединительная линия 28"/>
              <p:cNvCxnSpPr/>
              <p:nvPr/>
            </p:nvCxnSpPr>
            <p:spPr>
              <a:xfrm flipH="1" flipV="1">
                <a:off x="5025008" y="3245187"/>
                <a:ext cx="110953" cy="53501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13"/>
            <p:cNvGrpSpPr/>
            <p:nvPr/>
          </p:nvGrpSpPr>
          <p:grpSpPr>
            <a:xfrm>
              <a:off x="187977" y="2265213"/>
              <a:ext cx="1215671" cy="644782"/>
              <a:chOff x="4634605" y="2976458"/>
              <a:chExt cx="1215671" cy="644782"/>
            </a:xfrm>
            <a:noFill/>
          </p:grpSpPr>
          <p:sp>
            <p:nvSpPr>
              <p:cNvPr id="26" name="TextBox 25"/>
              <p:cNvSpPr txBox="1"/>
              <p:nvPr/>
            </p:nvSpPr>
            <p:spPr>
              <a:xfrm>
                <a:off x="4634605" y="2976458"/>
                <a:ext cx="866649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Пружина </a:t>
                </a:r>
              </a:p>
            </p:txBody>
          </p:sp>
          <p:cxnSp>
            <p:nvCxnSpPr>
              <p:cNvPr id="27" name="Прямая соединительная линия 26"/>
              <p:cNvCxnSpPr/>
              <p:nvPr/>
            </p:nvCxnSpPr>
            <p:spPr>
              <a:xfrm flipH="1" flipV="1">
                <a:off x="5307276" y="3136095"/>
                <a:ext cx="543000" cy="485145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14"/>
            <p:cNvGrpSpPr/>
            <p:nvPr/>
          </p:nvGrpSpPr>
          <p:grpSpPr>
            <a:xfrm>
              <a:off x="63063" y="4293096"/>
              <a:ext cx="1065100" cy="565031"/>
              <a:chOff x="4535382" y="2688426"/>
              <a:chExt cx="1065100" cy="565031"/>
            </a:xfrm>
            <a:noFill/>
          </p:grpSpPr>
          <p:sp>
            <p:nvSpPr>
              <p:cNvPr id="24" name="TextBox 23"/>
              <p:cNvSpPr txBox="1"/>
              <p:nvPr/>
            </p:nvSpPr>
            <p:spPr>
              <a:xfrm>
                <a:off x="4535382" y="2976458"/>
                <a:ext cx="106510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Подшипник </a:t>
                </a:r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flipH="1">
                <a:off x="5281349" y="2688426"/>
                <a:ext cx="319133" cy="322459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15"/>
            <p:cNvGrpSpPr/>
            <p:nvPr/>
          </p:nvGrpSpPr>
          <p:grpSpPr>
            <a:xfrm>
              <a:off x="1547664" y="4615555"/>
              <a:ext cx="1387846" cy="519571"/>
              <a:chOff x="3966477" y="2733886"/>
              <a:chExt cx="1387846" cy="519571"/>
            </a:xfrm>
            <a:noFill/>
          </p:grpSpPr>
          <p:sp>
            <p:nvSpPr>
              <p:cNvPr id="22" name="TextBox 21"/>
              <p:cNvSpPr txBox="1"/>
              <p:nvPr/>
            </p:nvSpPr>
            <p:spPr>
              <a:xfrm>
                <a:off x="4781537" y="2976458"/>
                <a:ext cx="572786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Упор </a:t>
                </a:r>
              </a:p>
            </p:txBody>
          </p: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3966477" y="2733886"/>
                <a:ext cx="829953" cy="353831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Группа 16"/>
            <p:cNvGrpSpPr/>
            <p:nvPr/>
          </p:nvGrpSpPr>
          <p:grpSpPr>
            <a:xfrm>
              <a:off x="868267" y="3063247"/>
              <a:ext cx="1255461" cy="779223"/>
              <a:chOff x="4563276" y="2658900"/>
              <a:chExt cx="1255461" cy="779223"/>
            </a:xfrm>
            <a:noFill/>
          </p:grpSpPr>
          <p:sp>
            <p:nvSpPr>
              <p:cNvPr id="19" name="TextBox 18"/>
              <p:cNvSpPr txBox="1"/>
              <p:nvPr/>
            </p:nvSpPr>
            <p:spPr>
              <a:xfrm>
                <a:off x="4563276" y="2976458"/>
                <a:ext cx="1009314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Стопорные </a:t>
                </a:r>
              </a:p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кольца</a:t>
                </a:r>
              </a:p>
            </p:txBody>
          </p:sp>
          <p:cxnSp>
            <p:nvCxnSpPr>
              <p:cNvPr id="20" name="Прямая соединительная линия 19"/>
              <p:cNvCxnSpPr>
                <a:stCxn id="19" idx="0"/>
              </p:cNvCxnSpPr>
              <p:nvPr/>
            </p:nvCxnSpPr>
            <p:spPr>
              <a:xfrm flipH="1" flipV="1">
                <a:off x="4648723" y="2658900"/>
                <a:ext cx="419210" cy="31755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>
                <a:stCxn id="19" idx="0"/>
              </p:cNvCxnSpPr>
              <p:nvPr/>
            </p:nvCxnSpPr>
            <p:spPr>
              <a:xfrm flipV="1">
                <a:off x="5067933" y="2658900"/>
                <a:ext cx="750804" cy="31755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848875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2576106"/>
            <a:ext cx="9144000" cy="1656184"/>
            <a:chOff x="0" y="4509120"/>
            <a:chExt cx="9144000" cy="1656184"/>
          </a:xfrm>
          <a:solidFill>
            <a:srgbClr val="3E79B6"/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0" y="4509120"/>
              <a:ext cx="9144000" cy="16561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3519" y="5044824"/>
              <a:ext cx="5326651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Технология смены колодок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11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529"/>
            <a:ext cx="9144000" cy="493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8045757" cy="334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564935"/>
              <a:ext cx="3001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Главная рама тепловоза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457803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44439" y="116632"/>
            <a:ext cx="8855123" cy="6490012"/>
            <a:chOff x="179511" y="116632"/>
            <a:chExt cx="8855123" cy="6490012"/>
          </a:xfrm>
        </p:grpSpPr>
        <p:sp>
          <p:nvSpPr>
            <p:cNvPr id="6" name="TextBox 5"/>
            <p:cNvSpPr txBox="1"/>
            <p:nvPr/>
          </p:nvSpPr>
          <p:spPr>
            <a:xfrm>
              <a:off x="179512" y="116632"/>
              <a:ext cx="1935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1. Растормозить</a:t>
              </a:r>
            </a:p>
          </p:txBody>
        </p:sp>
        <p:pic>
          <p:nvPicPr>
            <p:cNvPr id="7" name="Picture 2" descr="D:\ЭРНЕСТИК\Книга тепловоз\Илльстрации к книге\тормоз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62" t="86695" r="33030"/>
            <a:stretch/>
          </p:blipFill>
          <p:spPr bwMode="auto">
            <a:xfrm>
              <a:off x="609309" y="899160"/>
              <a:ext cx="7925383" cy="1274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79512" y="450968"/>
              <a:ext cx="45901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2. Перекрыть краны (отключить тележки)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3597424" y="1196752"/>
              <a:ext cx="576064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5076056" y="1196752"/>
              <a:ext cx="576064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9512" y="2276872"/>
              <a:ext cx="38578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3. Сжать пружину, снять фиксатор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5364088" y="2337178"/>
              <a:ext cx="3670546" cy="2479630"/>
              <a:chOff x="5374316" y="2183794"/>
              <a:chExt cx="3610672" cy="2439182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74316" y="2276871"/>
                <a:ext cx="3610672" cy="23461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4" name="Группа 23"/>
              <p:cNvGrpSpPr/>
              <p:nvPr/>
            </p:nvGrpSpPr>
            <p:grpSpPr>
              <a:xfrm>
                <a:off x="7699117" y="2720362"/>
                <a:ext cx="615618" cy="852654"/>
                <a:chOff x="4760115" y="2976458"/>
                <a:chExt cx="615618" cy="852654"/>
              </a:xfrm>
              <a:noFill/>
            </p:grpSpPr>
            <p:sp>
              <p:nvSpPr>
                <p:cNvPr id="31" name="TextBox 30"/>
                <p:cNvSpPr txBox="1"/>
                <p:nvPr/>
              </p:nvSpPr>
              <p:spPr>
                <a:xfrm>
                  <a:off x="4760115" y="2976458"/>
                  <a:ext cx="615618" cy="276999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Ушко </a:t>
                  </a:r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flipV="1">
                  <a:off x="4830442" y="3245187"/>
                  <a:ext cx="194566" cy="583925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Группа 24"/>
              <p:cNvGrpSpPr/>
              <p:nvPr/>
            </p:nvGrpSpPr>
            <p:grpSpPr>
              <a:xfrm>
                <a:off x="6300192" y="2183794"/>
                <a:ext cx="1048852" cy="560691"/>
                <a:chOff x="4472083" y="2976458"/>
                <a:chExt cx="1048852" cy="560691"/>
              </a:xfrm>
              <a:noFill/>
            </p:grpSpPr>
            <p:sp>
              <p:nvSpPr>
                <p:cNvPr id="29" name="TextBox 28"/>
                <p:cNvSpPr txBox="1"/>
                <p:nvPr/>
              </p:nvSpPr>
              <p:spPr>
                <a:xfrm>
                  <a:off x="4614917" y="2976458"/>
                  <a:ext cx="906018" cy="276999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Фиксатор </a:t>
                  </a:r>
                </a:p>
              </p:txBody>
            </p: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 flipV="1">
                  <a:off x="4472083" y="3245188"/>
                  <a:ext cx="552925" cy="291961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6371609" y="2538515"/>
                <a:ext cx="1029169" cy="560691"/>
                <a:chOff x="4472083" y="2976458"/>
                <a:chExt cx="1029169" cy="560691"/>
              </a:xfrm>
              <a:noFill/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4634603" y="2976458"/>
                  <a:ext cx="866649" cy="276999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Пружина </a:t>
                  </a:r>
                </a:p>
              </p:txBody>
            </p: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flipV="1">
                  <a:off x="4472083" y="3245188"/>
                  <a:ext cx="552925" cy="291961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1" y="3368684"/>
              <a:ext cx="4821447" cy="2508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79512" y="2583893"/>
              <a:ext cx="4422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4. Вращать винт по ч. стрелке до упора</a:t>
              </a:r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1259632" y="3012325"/>
              <a:ext cx="958822" cy="1696033"/>
              <a:chOff x="4541014" y="2976458"/>
              <a:chExt cx="815614" cy="1442717"/>
            </a:xfrm>
            <a:noFill/>
          </p:grpSpPr>
          <p:sp>
            <p:nvSpPr>
              <p:cNvPr id="21" name="TextBox 20"/>
              <p:cNvSpPr txBox="1"/>
              <p:nvPr/>
            </p:nvSpPr>
            <p:spPr>
              <a:xfrm>
                <a:off x="4779226" y="2976458"/>
                <a:ext cx="57740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Винт </a:t>
                </a:r>
              </a:p>
            </p:txBody>
          </p:sp>
          <p:cxnSp>
            <p:nvCxnSpPr>
              <p:cNvPr id="22" name="Прямая соединительная линия 21"/>
              <p:cNvCxnSpPr/>
              <p:nvPr/>
            </p:nvCxnSpPr>
            <p:spPr>
              <a:xfrm flipV="1">
                <a:off x="4541014" y="3245189"/>
                <a:ext cx="483994" cy="117398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Скругленный прямоугольник 15"/>
            <p:cNvSpPr/>
            <p:nvPr/>
          </p:nvSpPr>
          <p:spPr>
            <a:xfrm>
              <a:off x="5220072" y="2337178"/>
              <a:ext cx="3744416" cy="2675998"/>
            </a:xfrm>
            <a:prstGeom prst="roundRect">
              <a:avLst>
                <a:gd name="adj" fmla="val 734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355976" y="4149080"/>
              <a:ext cx="720080" cy="792088"/>
            </a:xfrm>
            <a:prstGeom prst="rect">
              <a:avLst/>
            </a:prstGeom>
            <a:noFill/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 стрелкой 18"/>
            <p:cNvCxnSpPr>
              <a:stCxn id="17" idx="3"/>
            </p:cNvCxnSpPr>
            <p:nvPr/>
          </p:nvCxnSpPr>
          <p:spPr>
            <a:xfrm>
              <a:off x="5076056" y="4545124"/>
              <a:ext cx="144016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79512" y="6237312"/>
              <a:ext cx="733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5. Установить фиксатор в одно из ближайших отверстии в винте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7527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69554" y="116632"/>
            <a:ext cx="8804893" cy="6624735"/>
            <a:chOff x="88249" y="116632"/>
            <a:chExt cx="8804893" cy="6624735"/>
          </a:xfrm>
        </p:grpSpPr>
        <p:sp>
          <p:nvSpPr>
            <p:cNvPr id="6" name="TextBox 5"/>
            <p:cNvSpPr txBox="1"/>
            <p:nvPr/>
          </p:nvSpPr>
          <p:spPr>
            <a:xfrm>
              <a:off x="179512" y="116632"/>
              <a:ext cx="20457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6. Снять пружину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21800" y="116632"/>
              <a:ext cx="21348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7. Откинуть скобы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60801" y="116632"/>
              <a:ext cx="2228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8. Вывернуть гайку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3561" y="3501008"/>
              <a:ext cx="685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10. Ломиком отодвинуть тормозную подвеску и снять колодку.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89040" y="116632"/>
              <a:ext cx="2104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9. Вывернуть тягу</a:t>
              </a: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88249" y="563019"/>
              <a:ext cx="8239262" cy="2675998"/>
              <a:chOff x="88249" y="563019"/>
              <a:chExt cx="8239262" cy="2675998"/>
            </a:xfrm>
          </p:grpSpPr>
          <p:pic>
            <p:nvPicPr>
              <p:cNvPr id="22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0756" y="599791"/>
                <a:ext cx="2933995" cy="25510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5" descr="D:\ЭРНЕСТИК\Фото 2ТЭ25КМ\Механика\2ТЭ25Км (8)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77" t="24799" r="34470" b="2381"/>
              <a:stretch/>
            </p:blipFill>
            <p:spPr bwMode="auto">
              <a:xfrm>
                <a:off x="1088779" y="563019"/>
                <a:ext cx="2812706" cy="2675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4187573" y="563019"/>
                <a:ext cx="3240360" cy="2675998"/>
              </a:xfrm>
              <a:prstGeom prst="roundRect">
                <a:avLst>
                  <a:gd name="adj" fmla="val 7348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5" name="Группа 24"/>
              <p:cNvGrpSpPr/>
              <p:nvPr/>
            </p:nvGrpSpPr>
            <p:grpSpPr>
              <a:xfrm>
                <a:off x="6954715" y="2631388"/>
                <a:ext cx="1372796" cy="276999"/>
                <a:chOff x="4268775" y="2976458"/>
                <a:chExt cx="1167757" cy="235627"/>
              </a:xfrm>
              <a:noFill/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4699325" y="2976458"/>
                  <a:ext cx="737207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Пружина </a:t>
                  </a:r>
                </a:p>
              </p:txBody>
            </p: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 flipV="1">
                  <a:off x="4268775" y="3141479"/>
                  <a:ext cx="483994" cy="7060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3203848" y="843049"/>
                <a:ext cx="1814550" cy="1032259"/>
                <a:chOff x="3801149" y="2976458"/>
                <a:chExt cx="1543533" cy="878083"/>
              </a:xfrm>
              <a:noFill/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4791177" y="2976458"/>
                  <a:ext cx="553505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Скоба </a:t>
                  </a:r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3801149" y="3094271"/>
                  <a:ext cx="1013707" cy="76027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Группа 26"/>
              <p:cNvGrpSpPr/>
              <p:nvPr/>
            </p:nvGrpSpPr>
            <p:grpSpPr>
              <a:xfrm>
                <a:off x="3707903" y="1359177"/>
                <a:ext cx="1271682" cy="585379"/>
                <a:chOff x="4256392" y="2976458"/>
                <a:chExt cx="1081747" cy="497948"/>
              </a:xfrm>
              <a:noFill/>
            </p:grpSpPr>
            <p:sp>
              <p:nvSpPr>
                <p:cNvPr id="31" name="TextBox 30"/>
                <p:cNvSpPr txBox="1"/>
                <p:nvPr/>
              </p:nvSpPr>
              <p:spPr>
                <a:xfrm>
                  <a:off x="4797724" y="2976458"/>
                  <a:ext cx="540415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Гайка </a:t>
                  </a:r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flipV="1">
                  <a:off x="4256392" y="3094271"/>
                  <a:ext cx="558465" cy="380135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Группа 27"/>
              <p:cNvGrpSpPr/>
              <p:nvPr/>
            </p:nvGrpSpPr>
            <p:grpSpPr>
              <a:xfrm>
                <a:off x="88249" y="1307172"/>
                <a:ext cx="1114141" cy="461666"/>
                <a:chOff x="4642386" y="2976458"/>
                <a:chExt cx="947736" cy="392712"/>
              </a:xfrm>
              <a:noFill/>
            </p:grpSpPr>
            <p:sp>
              <p:nvSpPr>
                <p:cNvPr id="29" name="TextBox 28"/>
                <p:cNvSpPr txBox="1"/>
                <p:nvPr/>
              </p:nvSpPr>
              <p:spPr>
                <a:xfrm>
                  <a:off x="4642386" y="2976458"/>
                  <a:ext cx="851094" cy="39271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Тяга </a:t>
                  </a:r>
                </a:p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продольная</a:t>
                  </a:r>
                </a:p>
              </p:txBody>
            </p: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 flipH="1">
                  <a:off x="5238822" y="3106115"/>
                  <a:ext cx="3513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" name="TextBox 11"/>
            <p:cNvSpPr txBox="1"/>
            <p:nvPr/>
          </p:nvSpPr>
          <p:spPr>
            <a:xfrm>
              <a:off x="3513858" y="3870340"/>
              <a:ext cx="18299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>
                  <a:latin typeface="+mj-lt"/>
                </a:rPr>
                <a:t>После замены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3561" y="4202986"/>
              <a:ext cx="227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11. Установить тяги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95132" y="4202986"/>
              <a:ext cx="227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12. Установить тяги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9512" y="4572318"/>
              <a:ext cx="54954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13. Отрегулировать зазор между колодками и бандажом по выходу штока ТЦ: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8513" y="5383191"/>
              <a:ext cx="448754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13.1. На одном из башмаков между колодкой и бандажом (посередине колодки) установить болт (⌀16-18 мм) (с двух сторон </a:t>
              </a:r>
              <a:r>
                <a:rPr lang="ru-RU" dirty="0" err="1"/>
                <a:t>кол.пары</a:t>
              </a:r>
              <a:r>
                <a:rPr lang="ru-RU" dirty="0"/>
                <a:t>)</a:t>
              </a:r>
            </a:p>
          </p:txBody>
        </p:sp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597" y="4028308"/>
              <a:ext cx="2307416" cy="2713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7288038" y="5246336"/>
              <a:ext cx="1067347" cy="486918"/>
              <a:chOff x="4382208" y="2976458"/>
              <a:chExt cx="907930" cy="414193"/>
            </a:xfrm>
            <a:noFill/>
          </p:grpSpPr>
          <p:sp>
            <p:nvSpPr>
              <p:cNvPr id="20" name="TextBox 19"/>
              <p:cNvSpPr txBox="1"/>
              <p:nvPr/>
            </p:nvSpPr>
            <p:spPr>
              <a:xfrm>
                <a:off x="4845719" y="2976458"/>
                <a:ext cx="444419" cy="23562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Болт</a:t>
                </a:r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4382208" y="3125274"/>
                <a:ext cx="483994" cy="26537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506248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89756" y="117445"/>
            <a:ext cx="8964488" cy="6568232"/>
            <a:chOff x="179512" y="117445"/>
            <a:chExt cx="8964488" cy="6568232"/>
          </a:xfrm>
        </p:grpSpPr>
        <p:sp>
          <p:nvSpPr>
            <p:cNvPr id="6" name="TextBox 5"/>
            <p:cNvSpPr txBox="1"/>
            <p:nvPr/>
          </p:nvSpPr>
          <p:spPr>
            <a:xfrm>
              <a:off x="179512" y="117445"/>
              <a:ext cx="8964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13.2. Отрегулировать длину тяг с двух сторон, чтобы левая и правая колодки на противоположных башмаках были прижаты к бандажам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9512" y="739984"/>
              <a:ext cx="576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13.3. Вынуть болты, зафиксировать гайки скобами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452369" y="1109316"/>
              <a:ext cx="8239262" cy="2675998"/>
              <a:chOff x="88249" y="563019"/>
              <a:chExt cx="8239262" cy="2675998"/>
            </a:xfrm>
          </p:grpSpPr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0756" y="599791"/>
                <a:ext cx="2933995" cy="25510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5" descr="D:\ЭРНЕСТИК\Фото 2ТЭ25КМ\Механика\2ТЭ25Км (8)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77" t="24799" r="34470" b="2381"/>
              <a:stretch/>
            </p:blipFill>
            <p:spPr bwMode="auto">
              <a:xfrm>
                <a:off x="1088779" y="563019"/>
                <a:ext cx="2812706" cy="2675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187573" y="563019"/>
                <a:ext cx="3240360" cy="2675998"/>
              </a:xfrm>
              <a:prstGeom prst="roundRect">
                <a:avLst>
                  <a:gd name="adj" fmla="val 7348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6" name="Группа 15"/>
              <p:cNvGrpSpPr/>
              <p:nvPr/>
            </p:nvGrpSpPr>
            <p:grpSpPr>
              <a:xfrm>
                <a:off x="6954715" y="2631388"/>
                <a:ext cx="1372796" cy="276999"/>
                <a:chOff x="4268775" y="2976458"/>
                <a:chExt cx="1167757" cy="235627"/>
              </a:xfrm>
              <a:noFill/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4699325" y="2976458"/>
                  <a:ext cx="737207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Пружина </a:t>
                  </a:r>
                </a:p>
              </p:txBody>
            </p: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flipV="1">
                  <a:off x="4268775" y="3141479"/>
                  <a:ext cx="483994" cy="7060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3203848" y="843049"/>
                <a:ext cx="1814550" cy="1032259"/>
                <a:chOff x="3801149" y="2976458"/>
                <a:chExt cx="1543533" cy="878083"/>
              </a:xfrm>
              <a:noFill/>
            </p:grpSpPr>
            <p:sp>
              <p:nvSpPr>
                <p:cNvPr id="25" name="TextBox 24"/>
                <p:cNvSpPr txBox="1"/>
                <p:nvPr/>
              </p:nvSpPr>
              <p:spPr>
                <a:xfrm>
                  <a:off x="4791177" y="2976458"/>
                  <a:ext cx="553505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Скоба </a:t>
                  </a:r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flipV="1">
                  <a:off x="3801149" y="3094271"/>
                  <a:ext cx="1013707" cy="76027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Группа 18"/>
              <p:cNvGrpSpPr/>
              <p:nvPr/>
            </p:nvGrpSpPr>
            <p:grpSpPr>
              <a:xfrm>
                <a:off x="3707903" y="1359177"/>
                <a:ext cx="1271682" cy="585379"/>
                <a:chOff x="4256392" y="2976458"/>
                <a:chExt cx="1081747" cy="497948"/>
              </a:xfrm>
              <a:noFill/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4797724" y="2976458"/>
                  <a:ext cx="540415" cy="23562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Гайка </a:t>
                  </a:r>
                </a:p>
              </p:txBody>
            </p: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V="1">
                  <a:off x="4256392" y="3094271"/>
                  <a:ext cx="558465" cy="380135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Группа 19"/>
              <p:cNvGrpSpPr/>
              <p:nvPr/>
            </p:nvGrpSpPr>
            <p:grpSpPr>
              <a:xfrm>
                <a:off x="88249" y="1307172"/>
                <a:ext cx="1114141" cy="461666"/>
                <a:chOff x="4642386" y="2976458"/>
                <a:chExt cx="947736" cy="392712"/>
              </a:xfrm>
              <a:noFill/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4642386" y="2976458"/>
                  <a:ext cx="851094" cy="39271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Тяга </a:t>
                  </a:r>
                </a:p>
                <a:p>
                  <a:pPr algn="ctr"/>
                  <a:r>
                    <a:rPr lang="ru-RU" sz="1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продольная</a:t>
                  </a:r>
                </a:p>
              </p:txBody>
            </p: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 flipH="1">
                  <a:off x="5238822" y="3106115"/>
                  <a:ext cx="3513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TextBox 8"/>
            <p:cNvSpPr txBox="1"/>
            <p:nvPr/>
          </p:nvSpPr>
          <p:spPr>
            <a:xfrm>
              <a:off x="179512" y="3933056"/>
              <a:ext cx="576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14. Открыть краны (включить тележки)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9512" y="4302388"/>
              <a:ext cx="8964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15. Произвести 2-3 торможения, при исправном ТЦ выход штока регулируется автоматически</a:t>
              </a: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6053" y="4869160"/>
              <a:ext cx="4089163" cy="1816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79512" y="5085184"/>
              <a:ext cx="8964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16. В заторможенном состоянии проверить </a:t>
              </a:r>
            </a:p>
            <a:p>
              <a:r>
                <a:rPr lang="ru-RU" dirty="0"/>
                <a:t>размер Т (не более 5 мм)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8975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8583" y="1382906"/>
            <a:ext cx="8957913" cy="4134326"/>
            <a:chOff x="150975" y="921391"/>
            <a:chExt cx="8838670" cy="4079293"/>
          </a:xfrm>
        </p:grpSpPr>
        <p:pic>
          <p:nvPicPr>
            <p:cNvPr id="7" name="Picture 2" descr="D:\ЭРНЕСТИК\иЛЛЮСТРАЦИИ км\1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49" t="31427" r="26141"/>
            <a:stretch/>
          </p:blipFill>
          <p:spPr bwMode="auto">
            <a:xfrm>
              <a:off x="150975" y="1108358"/>
              <a:ext cx="3721412" cy="389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Группа 8"/>
            <p:cNvGrpSpPr/>
            <p:nvPr/>
          </p:nvGrpSpPr>
          <p:grpSpPr>
            <a:xfrm>
              <a:off x="4039883" y="921391"/>
              <a:ext cx="4949762" cy="3503222"/>
              <a:chOff x="4085379" y="1120647"/>
              <a:chExt cx="4310924" cy="3051081"/>
            </a:xfrm>
          </p:grpSpPr>
          <p:pic>
            <p:nvPicPr>
              <p:cNvPr id="11" name="Picture 2" descr="D:\ЭРНЕСТИК\рама тепловоза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16" r="2121"/>
              <a:stretch/>
            </p:blipFill>
            <p:spPr bwMode="auto">
              <a:xfrm>
                <a:off x="4530373" y="1268760"/>
                <a:ext cx="3865930" cy="28083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2" name="Прямая соединительная линия 11"/>
              <p:cNvCxnSpPr/>
              <p:nvPr/>
            </p:nvCxnSpPr>
            <p:spPr>
              <a:xfrm flipH="1" flipV="1">
                <a:off x="4661807" y="1513477"/>
                <a:ext cx="340532" cy="499198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4119703" y="1283483"/>
                <a:ext cx="1156022" cy="218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050" b="1" dirty="0">
                    <a:cs typeface="Times New Roman" panose="02020603050405020304" pitchFamily="18" charset="0"/>
                  </a:rPr>
                  <a:t>Обносной швеллер</a:t>
                </a:r>
              </a:p>
            </p:txBody>
          </p:sp>
          <p:cxnSp>
            <p:nvCxnSpPr>
              <p:cNvPr id="14" name="Прямая соединительная линия 13"/>
              <p:cNvCxnSpPr>
                <a:endCxn id="15" idx="0"/>
              </p:cNvCxnSpPr>
              <p:nvPr/>
            </p:nvCxnSpPr>
            <p:spPr>
              <a:xfrm flipH="1">
                <a:off x="4818362" y="3429000"/>
                <a:ext cx="950491" cy="305426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4085379" y="3734426"/>
                <a:ext cx="1465965" cy="218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50" b="1" dirty="0">
                    <a:cs typeface="Times New Roman" panose="02020603050405020304" pitchFamily="18" charset="0"/>
                  </a:rPr>
                  <a:t>Гнезда под опоры кузова</a:t>
                </a:r>
              </a:p>
            </p:txBody>
          </p:sp>
          <p:cxnSp>
            <p:nvCxnSpPr>
              <p:cNvPr id="16" name="Прямая соединительная линия 15"/>
              <p:cNvCxnSpPr/>
              <p:nvPr/>
            </p:nvCxnSpPr>
            <p:spPr>
              <a:xfrm flipH="1">
                <a:off x="6228184" y="3844998"/>
                <a:ext cx="235154" cy="107628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5234450" y="3950583"/>
                <a:ext cx="1298664" cy="2211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50" b="1" dirty="0">
                    <a:cs typeface="Times New Roman" panose="02020603050405020304" pitchFamily="18" charset="0"/>
                  </a:rPr>
                  <a:t>Усиливающие листы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 flipH="1">
                <a:off x="7328440" y="3001008"/>
                <a:ext cx="483920" cy="949575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6804248" y="3950583"/>
                <a:ext cx="1045819" cy="218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50" b="1" dirty="0">
                    <a:cs typeface="Times New Roman" panose="02020603050405020304" pitchFamily="18" charset="0"/>
                  </a:rPr>
                  <a:t>Хребтовая балка</a:t>
                </a:r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6228184" y="1329261"/>
                <a:ext cx="473456" cy="683414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6463338" y="1120647"/>
                <a:ext cx="1173930" cy="218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50" b="1" dirty="0">
                    <a:cs typeface="Times New Roman" panose="02020603050405020304" pitchFamily="18" charset="0"/>
                  </a:rPr>
                  <a:t>Опора под домкрат</a:t>
                </a: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6" name="TextBox 25"/>
            <p:cNvSpPr txBox="1"/>
            <p:nvPr/>
          </p:nvSpPr>
          <p:spPr>
            <a:xfrm>
              <a:off x="251520" y="564935"/>
              <a:ext cx="3001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Главная рама тепловоза</a:t>
              </a:r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8" name="Полилиния 27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7125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1"/>
          <a:stretch/>
        </p:blipFill>
        <p:spPr bwMode="auto">
          <a:xfrm>
            <a:off x="439862" y="723583"/>
            <a:ext cx="8264277" cy="594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Прямая со стрелкой 23"/>
          <p:cNvCxnSpPr/>
          <p:nvPr/>
        </p:nvCxnSpPr>
        <p:spPr>
          <a:xfrm>
            <a:off x="1467570" y="3233259"/>
            <a:ext cx="944190" cy="1419877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27584" y="2960948"/>
            <a:ext cx="12433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Стяжной ящик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266671" y="2692852"/>
            <a:ext cx="944190" cy="1003619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299476" y="2231187"/>
            <a:ext cx="1542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Продольные </a:t>
            </a:r>
          </a:p>
          <a:p>
            <a:r>
              <a:rPr lang="ru-RU" sz="1200" b="1" dirty="0"/>
              <a:t>двутавровые балки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738766" y="2060848"/>
            <a:ext cx="537090" cy="1177099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875204" y="1634163"/>
            <a:ext cx="11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Гнезда под </a:t>
            </a:r>
          </a:p>
          <a:p>
            <a:r>
              <a:rPr lang="ru-RU" sz="1200" b="1" dirty="0"/>
              <a:t>опоры кузова</a:t>
            </a:r>
          </a:p>
        </p:txBody>
      </p:sp>
      <p:cxnSp>
        <p:nvCxnSpPr>
          <p:cNvPr id="32" name="Прямая со стрелкой 31"/>
          <p:cNvCxnSpPr>
            <a:stCxn id="33" idx="2"/>
          </p:cNvCxnSpPr>
          <p:nvPr/>
        </p:nvCxnSpPr>
        <p:spPr>
          <a:xfrm>
            <a:off x="3529189" y="2098949"/>
            <a:ext cx="474040" cy="475809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55149" y="1637284"/>
            <a:ext cx="948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Опора под </a:t>
            </a:r>
          </a:p>
          <a:p>
            <a:r>
              <a:rPr lang="ru-RU" sz="1200" b="1" dirty="0"/>
              <a:t>домкраты</a:t>
            </a:r>
          </a:p>
        </p:txBody>
      </p:sp>
      <p:cxnSp>
        <p:nvCxnSpPr>
          <p:cNvPr id="36" name="Прямая со стрелкой 35"/>
          <p:cNvCxnSpPr>
            <a:stCxn id="37" idx="2"/>
          </p:cNvCxnSpPr>
          <p:nvPr/>
        </p:nvCxnSpPr>
        <p:spPr>
          <a:xfrm>
            <a:off x="4467687" y="1929220"/>
            <a:ext cx="608369" cy="1265441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6337" y="1652221"/>
            <a:ext cx="9626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Шкворень </a:t>
            </a:r>
          </a:p>
        </p:txBody>
      </p:sp>
      <p:cxnSp>
        <p:nvCxnSpPr>
          <p:cNvPr id="39" name="Прямая со стрелкой 38"/>
          <p:cNvCxnSpPr>
            <a:stCxn id="40" idx="2"/>
          </p:cNvCxnSpPr>
          <p:nvPr/>
        </p:nvCxnSpPr>
        <p:spPr>
          <a:xfrm>
            <a:off x="4924344" y="1500661"/>
            <a:ext cx="799784" cy="1061279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378682" y="1038996"/>
            <a:ext cx="1091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/>
              <a:t>Поперечные </a:t>
            </a:r>
          </a:p>
          <a:p>
            <a:pPr algn="ctr"/>
            <a:r>
              <a:rPr lang="ru-RU" sz="1200" b="1" dirty="0"/>
              <a:t>крепления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21" name="TextBox 20"/>
            <p:cNvSpPr txBox="1"/>
            <p:nvPr/>
          </p:nvSpPr>
          <p:spPr>
            <a:xfrm>
              <a:off x="251520" y="564935"/>
              <a:ext cx="3001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Главная рама тепловоза</a:t>
              </a: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23" name="Полилиния 22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Полилиния 30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6649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79579" y="1268760"/>
            <a:ext cx="7584843" cy="5210522"/>
            <a:chOff x="779579" y="980728"/>
            <a:chExt cx="7584843" cy="5210522"/>
          </a:xfrm>
        </p:grpSpPr>
        <p:pic>
          <p:nvPicPr>
            <p:cNvPr id="22" name="Picture 2" descr="D:\ЭРНЕСТИК\Фото 2ТЭ25КМ\20180529_110733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405"/>
            <a:stretch/>
          </p:blipFill>
          <p:spPr bwMode="auto">
            <a:xfrm>
              <a:off x="779579" y="980728"/>
              <a:ext cx="7584843" cy="5210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Прямая соединительная линия 2"/>
            <p:cNvCxnSpPr/>
            <p:nvPr/>
          </p:nvCxnSpPr>
          <p:spPr>
            <a:xfrm>
              <a:off x="6588224" y="4509120"/>
              <a:ext cx="792088" cy="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6588224" y="4725144"/>
              <a:ext cx="792088" cy="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376080" y="4427820"/>
              <a:ext cx="883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FFFF00"/>
                  </a:solidFill>
                </a:rPr>
                <a:t>120</a:t>
              </a:r>
              <a:r>
                <a:rPr lang="ru-RU" b="1" baseline="30000" dirty="0">
                  <a:solidFill>
                    <a:srgbClr val="FFFF00"/>
                  </a:solidFill>
                </a:rPr>
                <a:t> </a:t>
              </a:r>
              <a:r>
                <a:rPr lang="ru-RU" b="1" dirty="0">
                  <a:solidFill>
                    <a:srgbClr val="FFFF00"/>
                  </a:solidFill>
                </a:rPr>
                <a:t>мм</a:t>
              </a:r>
            </a:p>
          </p:txBody>
        </p:sp>
        <p:cxnSp>
          <p:nvCxnSpPr>
            <p:cNvPr id="5" name="Прямая со стрелкой 4"/>
            <p:cNvCxnSpPr/>
            <p:nvPr/>
          </p:nvCxnSpPr>
          <p:spPr>
            <a:xfrm>
              <a:off x="7212661" y="4509120"/>
              <a:ext cx="0" cy="216024"/>
            </a:xfrm>
            <a:prstGeom prst="straightConnector1">
              <a:avLst/>
            </a:prstGeom>
            <a:ln>
              <a:solidFill>
                <a:srgbClr val="FFFF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0" y="6640101"/>
            <a:ext cx="9144000" cy="261610"/>
            <a:chOff x="0" y="6640101"/>
            <a:chExt cx="9144000" cy="26161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669361"/>
              <a:ext cx="9144000" cy="1915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520" y="6640101"/>
              <a:ext cx="697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2ТЭ25КМ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57820"/>
            <a:ext cx="9144001" cy="876447"/>
            <a:chOff x="0" y="57820"/>
            <a:chExt cx="9144001" cy="876447"/>
          </a:xfrm>
        </p:grpSpPr>
        <p:sp>
          <p:nvSpPr>
            <p:cNvPr id="13" name="TextBox 12"/>
            <p:cNvSpPr txBox="1"/>
            <p:nvPr/>
          </p:nvSpPr>
          <p:spPr>
            <a:xfrm>
              <a:off x="251520" y="564935"/>
              <a:ext cx="2116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3E79B6"/>
                  </a:solidFill>
                  <a:latin typeface="+mj-lt"/>
                </a:rPr>
                <a:t>Путеочиститель 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0" y="57820"/>
              <a:ext cx="9144001" cy="445268"/>
              <a:chOff x="0" y="1615440"/>
              <a:chExt cx="9144001" cy="445268"/>
            </a:xfrm>
          </p:grpSpPr>
          <p:sp>
            <p:nvSpPr>
              <p:cNvPr id="15" name="Полилиния 14"/>
              <p:cNvSpPr/>
              <p:nvPr/>
            </p:nvSpPr>
            <p:spPr>
              <a:xfrm>
                <a:off x="0" y="1615440"/>
                <a:ext cx="9144000" cy="445268"/>
              </a:xfrm>
              <a:custGeom>
                <a:avLst/>
                <a:gdLst>
                  <a:gd name="connsiteX0" fmla="*/ 9136380 w 9136380"/>
                  <a:gd name="connsiteY0" fmla="*/ 0 h 445268"/>
                  <a:gd name="connsiteX1" fmla="*/ 4518660 w 9136380"/>
                  <a:gd name="connsiteY1" fmla="*/ 419100 h 445268"/>
                  <a:gd name="connsiteX2" fmla="*/ 0 w 9136380"/>
                  <a:gd name="connsiteY2" fmla="*/ 365760 h 4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380" h="445268">
                    <a:moveTo>
                      <a:pt x="9136380" y="0"/>
                    </a:moveTo>
                    <a:cubicBezTo>
                      <a:pt x="7588885" y="179070"/>
                      <a:pt x="6041390" y="358140"/>
                      <a:pt x="4518660" y="419100"/>
                    </a:cubicBezTo>
                    <a:cubicBezTo>
                      <a:pt x="2995930" y="480060"/>
                      <a:pt x="1497965" y="422910"/>
                      <a:pt x="0" y="365760"/>
                    </a:cubicBezTo>
                  </a:path>
                </a:pathLst>
              </a:custGeom>
              <a:noFill/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олилиния 15"/>
              <p:cNvSpPr/>
              <p:nvPr/>
            </p:nvSpPr>
            <p:spPr>
              <a:xfrm>
                <a:off x="0" y="1927860"/>
                <a:ext cx="9144000" cy="12194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>
                <a:off x="0" y="1999738"/>
                <a:ext cx="9144001" cy="60970"/>
              </a:xfrm>
              <a:custGeom>
                <a:avLst/>
                <a:gdLst>
                  <a:gd name="connsiteX0" fmla="*/ 0 w 9174480"/>
                  <a:gd name="connsiteY0" fmla="*/ 7620 h 121940"/>
                  <a:gd name="connsiteX1" fmla="*/ 3741420 w 9174480"/>
                  <a:gd name="connsiteY1" fmla="*/ 121920 h 121940"/>
                  <a:gd name="connsiteX2" fmla="*/ 9174480 w 9174480"/>
                  <a:gd name="connsiteY2" fmla="*/ 0 h 12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480" h="121940">
                    <a:moveTo>
                      <a:pt x="0" y="7620"/>
                    </a:moveTo>
                    <a:cubicBezTo>
                      <a:pt x="1106170" y="65405"/>
                      <a:pt x="2212340" y="123190"/>
                      <a:pt x="3741420" y="121920"/>
                    </a:cubicBezTo>
                    <a:cubicBezTo>
                      <a:pt x="5270500" y="120650"/>
                      <a:pt x="7222490" y="60325"/>
                      <a:pt x="9174480" y="0"/>
                    </a:cubicBezTo>
                  </a:path>
                </a:pathLst>
              </a:custGeom>
              <a:noFill/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1297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1652</Words>
  <Application>Microsoft Office PowerPoint</Application>
  <PresentationFormat>Экран (4:3)</PresentationFormat>
  <Paragraphs>622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КОНСТРУКЦИИ И РАБОТЫ ТЕПЛОВОЗА 2ТЭ25КМ</dc:title>
  <dc:creator>ЭРНЕСТ</dc:creator>
  <cp:lastModifiedBy>Злобина Элла Вячеславовна</cp:lastModifiedBy>
  <cp:revision>98</cp:revision>
  <dcterms:created xsi:type="dcterms:W3CDTF">2018-08-11T11:29:07Z</dcterms:created>
  <dcterms:modified xsi:type="dcterms:W3CDTF">2020-04-08T18:01:28Z</dcterms:modified>
</cp:coreProperties>
</file>