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4712D510-F6A1-4B95-BC5D-B17CC1DDBCBA}" type="datetimeFigureOut">
              <a:rPr lang="ru-RU" smtClean="0"/>
              <a:t>02.04.2013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61BFCCBA-1BF8-4445-BD36-2FE8D1C0105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12D510-F6A1-4B95-BC5D-B17CC1DDBCBA}" type="datetimeFigureOut">
              <a:rPr lang="ru-RU" smtClean="0"/>
              <a:t>02.04.2013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BFCCBA-1BF8-4445-BD36-2FE8D1C01052}" type="slidenum">
              <a:rPr lang="ru-RU" smtClean="0"/>
              <a:t>‹#›</a:t>
            </a:fld>
            <a:endParaRPr lang="ru-R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12D510-F6A1-4B95-BC5D-B17CC1DDBCBA}" type="datetimeFigureOut">
              <a:rPr lang="ru-RU" smtClean="0"/>
              <a:t>02.04.2013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BFCCBA-1BF8-4445-BD36-2FE8D1C01052}" type="slidenum">
              <a:rPr lang="ru-RU" smtClean="0"/>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4712D510-F6A1-4B95-BC5D-B17CC1DDBCBA}" type="datetimeFigureOut">
              <a:rPr lang="ru-RU" smtClean="0"/>
              <a:t>02.04.2013</a:t>
            </a:fld>
            <a:endParaRPr lang="ru-RU"/>
          </a:p>
        </p:txBody>
      </p:sp>
      <p:sp>
        <p:nvSpPr>
          <p:cNvPr id="9" name="Номер слайда 8"/>
          <p:cNvSpPr>
            <a:spLocks noGrp="1"/>
          </p:cNvSpPr>
          <p:nvPr>
            <p:ph type="sldNum" sz="quarter" idx="15"/>
          </p:nvPr>
        </p:nvSpPr>
        <p:spPr/>
        <p:txBody>
          <a:bodyPr rtlCol="0"/>
          <a:lstStyle/>
          <a:p>
            <a:fld id="{61BFCCBA-1BF8-4445-BD36-2FE8D1C01052}"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4712D510-F6A1-4B95-BC5D-B17CC1DDBCBA}" type="datetimeFigureOut">
              <a:rPr lang="ru-RU" smtClean="0"/>
              <a:t>02.04.2013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61BFCCBA-1BF8-4445-BD36-2FE8D1C0105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712D510-F6A1-4B95-BC5D-B17CC1DDBCBA}" type="datetimeFigureOut">
              <a:rPr lang="ru-RU" smtClean="0"/>
              <a:t>02.04.2013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BFCCBA-1BF8-4445-BD36-2FE8D1C01052}"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712D510-F6A1-4B95-BC5D-B17CC1DDBCBA}" type="datetimeFigureOut">
              <a:rPr lang="ru-RU" smtClean="0"/>
              <a:t>02.04.2013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BFCCBA-1BF8-4445-BD36-2FE8D1C01052}"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4712D510-F6A1-4B95-BC5D-B17CC1DDBCBA}" type="datetimeFigureOut">
              <a:rPr lang="ru-RU" smtClean="0"/>
              <a:t>02.04.2013</a:t>
            </a:fld>
            <a:endParaRPr lang="ru-RU"/>
          </a:p>
        </p:txBody>
      </p:sp>
      <p:sp>
        <p:nvSpPr>
          <p:cNvPr id="7" name="Номер слайда 6"/>
          <p:cNvSpPr>
            <a:spLocks noGrp="1"/>
          </p:cNvSpPr>
          <p:nvPr>
            <p:ph type="sldNum" sz="quarter" idx="11"/>
          </p:nvPr>
        </p:nvSpPr>
        <p:spPr/>
        <p:txBody>
          <a:bodyPr rtlCol="0"/>
          <a:lstStyle/>
          <a:p>
            <a:fld id="{61BFCCBA-1BF8-4445-BD36-2FE8D1C01052}"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12D510-F6A1-4B95-BC5D-B17CC1DDBCBA}" type="datetimeFigureOut">
              <a:rPr lang="ru-RU" smtClean="0"/>
              <a:t>02.04.2013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BFCCBA-1BF8-4445-BD36-2FE8D1C01052}" type="slidenum">
              <a:rPr lang="ru-RU" smtClean="0"/>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4712D510-F6A1-4B95-BC5D-B17CC1DDBCBA}" type="datetimeFigureOut">
              <a:rPr lang="ru-RU" smtClean="0"/>
              <a:t>02.04.2013</a:t>
            </a:fld>
            <a:endParaRPr lang="ru-RU"/>
          </a:p>
        </p:txBody>
      </p:sp>
      <p:sp>
        <p:nvSpPr>
          <p:cNvPr id="22" name="Номер слайда 21"/>
          <p:cNvSpPr>
            <a:spLocks noGrp="1"/>
          </p:cNvSpPr>
          <p:nvPr>
            <p:ph type="sldNum" sz="quarter" idx="15"/>
          </p:nvPr>
        </p:nvSpPr>
        <p:spPr/>
        <p:txBody>
          <a:bodyPr rtlCol="0"/>
          <a:lstStyle/>
          <a:p>
            <a:fld id="{61BFCCBA-1BF8-4445-BD36-2FE8D1C01052}"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4712D510-F6A1-4B95-BC5D-B17CC1DDBCBA}" type="datetimeFigureOut">
              <a:rPr lang="ru-RU" smtClean="0"/>
              <a:t>02.04.2013</a:t>
            </a:fld>
            <a:endParaRPr lang="ru-RU"/>
          </a:p>
        </p:txBody>
      </p:sp>
      <p:sp>
        <p:nvSpPr>
          <p:cNvPr id="18" name="Номер слайда 17"/>
          <p:cNvSpPr>
            <a:spLocks noGrp="1"/>
          </p:cNvSpPr>
          <p:nvPr>
            <p:ph type="sldNum" sz="quarter" idx="11"/>
          </p:nvPr>
        </p:nvSpPr>
        <p:spPr/>
        <p:txBody>
          <a:bodyPr rtlCol="0"/>
          <a:lstStyle/>
          <a:p>
            <a:fld id="{61BFCCBA-1BF8-4445-BD36-2FE8D1C01052}"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712D510-F6A1-4B95-BC5D-B17CC1DDBCBA}" type="datetimeFigureOut">
              <a:rPr lang="ru-RU" smtClean="0"/>
              <a:t>02.04.2013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1BFCCBA-1BF8-4445-BD36-2FE8D1C0105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slow">
    <p:wip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Вагоны для ремонта и проверки пути</a:t>
            </a:r>
            <a:endParaRPr lang="ru-RU" dirty="0"/>
          </a:p>
        </p:txBody>
      </p:sp>
      <p:sp>
        <p:nvSpPr>
          <p:cNvPr id="3" name="Подзаголовок 2"/>
          <p:cNvSpPr>
            <a:spLocks noGrp="1"/>
          </p:cNvSpPr>
          <p:nvPr>
            <p:ph type="subTitle" idx="1"/>
          </p:nvPr>
        </p:nvSpPr>
        <p:spPr>
          <a:xfrm>
            <a:off x="3779912" y="3789040"/>
            <a:ext cx="3992488" cy="1849760"/>
          </a:xfrm>
        </p:spPr>
        <p:txBody>
          <a:bodyPr/>
          <a:lstStyle/>
          <a:p>
            <a:r>
              <a:rPr lang="ru-RU" dirty="0" smtClean="0"/>
              <a:t>Бражник С. 141 группа</a:t>
            </a:r>
            <a:endParaRPr lang="ru-RU" dirty="0"/>
          </a:p>
        </p:txBody>
      </p:sp>
    </p:spTree>
    <p:extLst>
      <p:ext uri="{BB962C8B-B14F-4D97-AF65-F5344CB8AC3E}">
        <p14:creationId xmlns:p14="http://schemas.microsoft.com/office/powerpoint/2010/main" val="350098420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Георадар</a:t>
            </a:r>
            <a:endParaRPr lang="ru-RU" dirty="0"/>
          </a:p>
        </p:txBody>
      </p:sp>
      <p:sp>
        <p:nvSpPr>
          <p:cNvPr id="3" name="Объект 2"/>
          <p:cNvSpPr>
            <a:spLocks noGrp="1"/>
          </p:cNvSpPr>
          <p:nvPr>
            <p:ph sz="quarter" idx="1"/>
          </p:nvPr>
        </p:nvSpPr>
        <p:spPr>
          <a:xfrm>
            <a:off x="457200" y="1600200"/>
            <a:ext cx="8229600" cy="4781128"/>
          </a:xfrm>
        </p:spPr>
        <p:txBody>
          <a:bodyPr>
            <a:normAutofit fontScale="70000" lnSpcReduction="20000"/>
          </a:bodyPr>
          <a:lstStyle/>
          <a:p>
            <a:pPr marL="0" indent="0">
              <a:buNone/>
            </a:pPr>
            <a:r>
              <a:rPr lang="ru-RU" dirty="0" smtClean="0"/>
              <a:t>При обследовании </a:t>
            </a:r>
            <a:r>
              <a:rPr lang="ru-RU" dirty="0" err="1" smtClean="0"/>
              <a:t>подрельсового</a:t>
            </a:r>
            <a:r>
              <a:rPr lang="ru-RU" dirty="0" smtClean="0"/>
              <a:t> основания железной дороги зачастую применяют традиционные методы (рельсовая дефектоскопия, геометрические замеры). Такой технологии недостаточно для точного выявления процессов, послуживших причинами деформации железнодорожного полотна. При </a:t>
            </a:r>
            <a:r>
              <a:rPr lang="ru-RU" dirty="0" err="1" smtClean="0"/>
              <a:t>георадарном</a:t>
            </a:r>
            <a:r>
              <a:rPr lang="ru-RU" dirty="0" smtClean="0"/>
              <a:t> обследовании можно быстро и точно определить наличие и расположение переувлажненных, мерзлых участков, оползневых процессов, что обеспечивает возможность оценки особенностей поведения путевой структуры. По итогам обследования специалисты могут разработать способы по улучшению состояния путей.</a:t>
            </a:r>
          </a:p>
          <a:p>
            <a:pPr marL="0" indent="0">
              <a:buNone/>
            </a:pPr>
            <a:r>
              <a:rPr lang="ru-RU" dirty="0" smtClean="0"/>
              <a:t>Львиная доля разрушений дорог вызвана малыми знаниями поведения грунтовых вод и геологического строения на месте проектирования дороги. Вследствие неверной оценки грунтово-гидрогеологических условий при строительстве допускаются ошибки, которые в результате обходятся дорожникам довольно дорого. Над устранением этих ошибок приходится работать ежегодно. Самыми распространенными вариантами ремонта дорог являются усиление дорожной одежды и очистка водоотводных канав. Эти мероприятия относятся к разряду дорогостоящих, причем их результат виден лишь в течение пары лет. Новое покрытие быстро портится из-за действия старых дефектов, потому что истинная причина образования трещин и просадок так и не выявляется. </a:t>
            </a:r>
          </a:p>
          <a:p>
            <a:endParaRPr lang="ru-RU" dirty="0" smtClean="0"/>
          </a:p>
        </p:txBody>
      </p:sp>
    </p:spTree>
    <p:extLst>
      <p:ext uri="{BB962C8B-B14F-4D97-AF65-F5344CB8AC3E}">
        <p14:creationId xmlns:p14="http://schemas.microsoft.com/office/powerpoint/2010/main" val="368864819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normAutofit fontScale="77500" lnSpcReduction="20000"/>
          </a:bodyPr>
          <a:lstStyle/>
          <a:p>
            <a:pPr marL="0" indent="0">
              <a:buNone/>
            </a:pPr>
            <a:r>
              <a:rPr lang="ru-RU" dirty="0" err="1" smtClean="0"/>
              <a:t>Георадары</a:t>
            </a:r>
            <a:r>
              <a:rPr lang="ru-RU" dirty="0" smtClean="0"/>
              <a:t> внесли огромный вклад в развитие транспортного строительства. Их применяют для определения толщины слоев дорожной одежды, нахождения карьеров материалов, которые можно использовать при дорожном строительстве. Становится возможным определить, насколько качественно уплотнены дорожно-строительные материалы. Использование </a:t>
            </a:r>
            <a:r>
              <a:rPr lang="ru-RU" dirty="0" err="1" smtClean="0"/>
              <a:t>георадаров</a:t>
            </a:r>
            <a:r>
              <a:rPr lang="ru-RU" dirty="0" smtClean="0"/>
              <a:t> гарантирует точную оценку глубины промерзания дорожных конструкций и грунтовых массивов, содержания влаги в грунте и подстилающих основаниях, эрозии грунтов. </a:t>
            </a:r>
            <a:r>
              <a:rPr lang="ru-RU" dirty="0" err="1" smtClean="0"/>
              <a:t>Георадарное</a:t>
            </a:r>
            <a:r>
              <a:rPr lang="ru-RU" dirty="0" smtClean="0"/>
              <a:t> обследование позволяет определить очертания подошвы геологических слоев, расположенных под насыпью, положение кривой скольжения, присутствующей на оползневых участках. После обработки полученных данных устанавливаются и устраняются причины деформации покрытия дороги. В итоге стоимость проводимых изыскательных работ оказывается гораздо меньше грядущего сокращения материальных затрат на ремонт дорог. Благодаря этому </a:t>
            </a:r>
            <a:r>
              <a:rPr lang="ru-RU" dirty="0" err="1" smtClean="0"/>
              <a:t>георадары</a:t>
            </a:r>
            <a:r>
              <a:rPr lang="ru-RU" dirty="0" smtClean="0"/>
              <a:t> широко используют как в дорожном, так и в промышленном и гражданском строительстве.</a:t>
            </a:r>
          </a:p>
          <a:p>
            <a:endParaRPr lang="ru-RU" dirty="0"/>
          </a:p>
        </p:txBody>
      </p:sp>
    </p:spTree>
    <p:extLst>
      <p:ext uri="{BB962C8B-B14F-4D97-AF65-F5344CB8AC3E}">
        <p14:creationId xmlns:p14="http://schemas.microsoft.com/office/powerpoint/2010/main" val="154548442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normAutofit fontScale="85000" lnSpcReduction="20000"/>
          </a:bodyPr>
          <a:lstStyle/>
          <a:p>
            <a:r>
              <a:rPr lang="ru-RU" dirty="0" smtClean="0"/>
              <a:t>Работа </a:t>
            </a:r>
            <a:r>
              <a:rPr lang="ru-RU" dirty="0" err="1" smtClean="0"/>
              <a:t>георадаров</a:t>
            </a:r>
            <a:r>
              <a:rPr lang="ru-RU" dirty="0" smtClean="0"/>
              <a:t> базируется на использовании основных принципов радиолокации. При помощи передающей антенны происходит излучение сверхкоротких электромагнитных импульсов. Длительность импульса зависит от требуемой глубины исследования и разрешающей способности устройства. Формирование зондирующих импульсов происходит за счет возбуждения широкополосной антенны перепадом напряжения. Далее излучаемый импульс отражается от находящихся в исследуемой среде предметов либо от имеющихся неоднородностей, для которых характерна диэлектрическая проницаемость, отличная от среды. Затем вступает в работу приемная антенна, которая принимает импульс, после чего он усиливается и преобразуется в цифровой вид. Для осуществления последней процедуры применяется аналого-цифровой преобразователь. Следующий этап заключается в запоминании для дальнейшей обработки. По окончании обработки результат показывается на индикаторе.</a:t>
            </a:r>
            <a:endParaRPr lang="ru-RU" dirty="0"/>
          </a:p>
        </p:txBody>
      </p:sp>
    </p:spTree>
    <p:extLst>
      <p:ext uri="{BB962C8B-B14F-4D97-AF65-F5344CB8AC3E}">
        <p14:creationId xmlns:p14="http://schemas.microsoft.com/office/powerpoint/2010/main" val="176956550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normAutofit fontScale="55000" lnSpcReduction="20000"/>
          </a:bodyPr>
          <a:lstStyle/>
          <a:p>
            <a:pPr marL="0" indent="0">
              <a:buNone/>
            </a:pPr>
            <a:r>
              <a:rPr lang="ru-RU" b="1" dirty="0" smtClean="0"/>
              <a:t>Зондирование городских подземных коммуникаций .</a:t>
            </a:r>
          </a:p>
          <a:p>
            <a:endParaRPr lang="ru-RU" dirty="0" smtClean="0"/>
          </a:p>
          <a:p>
            <a:r>
              <a:rPr lang="ru-RU" dirty="0" smtClean="0"/>
              <a:t>При прокладке новых труб или кабелей , при ремонте старых коммуникаций необходимо знать точное расположение всех имеющихся в дан ном месте подземных коммуникаций и их разветвлений. Часто старые подземные коммуникации не нанесены на геологические карты. Это может приводить к авариям или поломке оборудования при прокладке новых коммуникаций. На рис. 11 приведен вертикальный профиль с радиолокационными изображениями нескольких металлических труб диаметром 20 см . На рис. 12 а, б показаны результаты зондирования керамического коллектора диаметром 20 см с газопроводом , на рис. 13 – процесс зондирования радаром «ТР-ГЕО-01 » с целью изучения </a:t>
            </a:r>
            <a:r>
              <a:rPr lang="ru-RU" dirty="0" err="1" smtClean="0"/>
              <a:t>геоподосновы</a:t>
            </a:r>
            <a:r>
              <a:rPr lang="ru-RU" dirty="0" smtClean="0"/>
              <a:t> и выявления </a:t>
            </a:r>
            <a:r>
              <a:rPr lang="ru-RU" dirty="0" err="1" smtClean="0"/>
              <a:t>незадокументированных</a:t>
            </a:r>
            <a:r>
              <a:rPr lang="ru-RU" dirty="0" smtClean="0"/>
              <a:t> подземных коммуникаций .</a:t>
            </a:r>
          </a:p>
          <a:p>
            <a:endParaRPr lang="ru-RU" b="1" dirty="0" smtClean="0"/>
          </a:p>
          <a:p>
            <a:pPr marL="0" indent="0">
              <a:buNone/>
            </a:pPr>
            <a:r>
              <a:rPr lang="ru-RU" b="1" dirty="0" smtClean="0"/>
              <a:t>Зондирование насыпи железной дороги .</a:t>
            </a:r>
          </a:p>
          <a:p>
            <a:endParaRPr lang="ru-RU" b="1" dirty="0" smtClean="0"/>
          </a:p>
          <a:p>
            <a:r>
              <a:rPr lang="ru-RU" dirty="0" smtClean="0"/>
              <a:t>Зондирование производится , чтобы выяснить состояние насыпи , выявить зоны увлажнения и возможного размыва грунта под насыпью , определить геологическое строение верхних слоёв грунта. ООО «Геологоразведка» провело испытания </a:t>
            </a:r>
            <a:r>
              <a:rPr lang="ru-RU" dirty="0" err="1" smtClean="0"/>
              <a:t>георадара</a:t>
            </a:r>
            <a:r>
              <a:rPr lang="ru-RU" dirty="0" smtClean="0"/>
              <a:t> ТР-ГЕО-01 » при зондировании вдоль полотна железной дороги на участках с деревянными и железобетонными шпалами. Антенны находились на высоте около 15-20 см над шпалами ( рис. 24). Испытания показали высокую чувствительность </a:t>
            </a:r>
            <a:r>
              <a:rPr lang="ru-RU" dirty="0" err="1" smtClean="0"/>
              <a:t>георадара</a:t>
            </a:r>
            <a:r>
              <a:rPr lang="ru-RU" dirty="0" smtClean="0"/>
              <a:t> к неоднородностям грунтового массива под полотном железной дороги.</a:t>
            </a:r>
            <a:endParaRPr lang="ru-RU" dirty="0"/>
          </a:p>
        </p:txBody>
      </p:sp>
    </p:spTree>
    <p:extLst>
      <p:ext uri="{BB962C8B-B14F-4D97-AF65-F5344CB8AC3E}">
        <p14:creationId xmlns:p14="http://schemas.microsoft.com/office/powerpoint/2010/main" val="304311679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normAutofit fontScale="55000" lnSpcReduction="20000"/>
          </a:bodyPr>
          <a:lstStyle/>
          <a:p>
            <a:pPr marL="0" indent="0">
              <a:buNone/>
            </a:pPr>
            <a:r>
              <a:rPr lang="ru-RU" dirty="0" smtClean="0"/>
              <a:t>Одним из предлагаемых вариантов оборудования является многоканальный </a:t>
            </a:r>
            <a:r>
              <a:rPr lang="ru-RU" dirty="0" err="1" smtClean="0"/>
              <a:t>георадарный</a:t>
            </a:r>
            <a:r>
              <a:rPr lang="ru-RU" dirty="0" smtClean="0"/>
              <a:t> комплекс «ОКО-2», который предназначен непосредственно для обследования железнодорожных путей. Такой </a:t>
            </a:r>
            <a:r>
              <a:rPr lang="ru-RU" dirty="0" err="1" smtClean="0"/>
              <a:t>георадар</a:t>
            </a:r>
            <a:r>
              <a:rPr lang="ru-RU" dirty="0" smtClean="0"/>
              <a:t> позволяет выполнять полный мониторинг естественного основания, а также балластной призмы, в ходе которого выявляются возможные изменения, деформации.</a:t>
            </a:r>
          </a:p>
          <a:p>
            <a:pPr marL="0" indent="0">
              <a:buNone/>
            </a:pPr>
            <a:r>
              <a:rPr lang="ru-RU" dirty="0" smtClean="0"/>
              <a:t>Основными целями исследований являются:</a:t>
            </a:r>
          </a:p>
          <a:p>
            <a:r>
              <a:rPr lang="ru-RU" dirty="0" smtClean="0"/>
              <a:t>Обнаружение просадок в естественном основании и балластной призме;</a:t>
            </a:r>
          </a:p>
          <a:p>
            <a:r>
              <a:rPr lang="ru-RU" dirty="0" smtClean="0"/>
              <a:t>Изучение конструктивных слоёв насыпи, их состава, а также выявление толщины;</a:t>
            </a:r>
          </a:p>
          <a:p>
            <a:r>
              <a:rPr lang="ru-RU" dirty="0" smtClean="0"/>
              <a:t>Изучение строения железнодорожной насыпи, её соответствие проектной документации;</a:t>
            </a:r>
          </a:p>
          <a:p>
            <a:r>
              <a:rPr lang="ru-RU" dirty="0" smtClean="0"/>
              <a:t>Изучение и снятие показаний с геометрии кровли естественного основания;</a:t>
            </a:r>
          </a:p>
          <a:p>
            <a:r>
              <a:rPr lang="ru-RU" dirty="0" smtClean="0"/>
              <a:t>Изучение подземных коммуникаций, их картирование.</a:t>
            </a:r>
          </a:p>
          <a:p>
            <a:pPr marL="0" indent="0">
              <a:buNone/>
            </a:pPr>
            <a:r>
              <a:rPr lang="ru-RU" dirty="0" smtClean="0"/>
              <a:t>Помимо данных возможностей прибора, имеется и ряд плюсов, делающих многоканальный </a:t>
            </a:r>
            <a:r>
              <a:rPr lang="ru-RU" dirty="0" err="1" smtClean="0"/>
              <a:t>георадарный</a:t>
            </a:r>
            <a:r>
              <a:rPr lang="ru-RU" dirty="0" smtClean="0"/>
              <a:t> комплекс «ОКО-2» незаменимым на железной дороге. Возможность исследования всего железнодорожного полотна. Это достигается за счёт нескольких антенных блоков. Скорость мониторинга значительно увеличивается благодаря обследованию сразу правой и левой обочин, а также снятие показаний по оси. Благодаря снятию показаний с обочин и оси, возможно построение трёхмерной модели балластной призмы, а также естественного основания (его верхней части). На основе собираемой информации возможна оценка изменения строения насыпи. Благодаря наличию сменных антенных блоков, имеющих разные частоты, возможно более детальное обследование балластной призмы. Шпальная решётка любого типа не является преградой для исследования. Благодаря рупору, имеющемуся в конструкции, показания снимаются без проблем. Экранизированные антенные блоки позволяют снизить или же вовсе исключить вредное влияние помех, исходящих от различных объектов.</a:t>
            </a:r>
            <a:endParaRPr lang="ru-RU" dirty="0"/>
          </a:p>
        </p:txBody>
      </p:sp>
    </p:spTree>
    <p:extLst>
      <p:ext uri="{BB962C8B-B14F-4D97-AF65-F5344CB8AC3E}">
        <p14:creationId xmlns:p14="http://schemas.microsoft.com/office/powerpoint/2010/main" val="397382395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8484"/>
            <a:ext cx="8229600" cy="785093"/>
          </a:xfrm>
        </p:spPr>
        <p:txBody>
          <a:bodyPr/>
          <a:lstStyle/>
          <a:p>
            <a:pPr algn="l"/>
            <a:r>
              <a:rPr lang="ru-RU" dirty="0" smtClean="0"/>
              <a:t>  </a:t>
            </a:r>
            <a:r>
              <a:rPr lang="ru-RU" dirty="0" err="1" smtClean="0"/>
              <a:t>Георадар</a:t>
            </a:r>
            <a:r>
              <a:rPr lang="ru-RU" dirty="0" smtClean="0"/>
              <a:t> ОКО-2</a:t>
            </a:r>
            <a:endParaRPr lang="ru-RU" dirty="0"/>
          </a:p>
        </p:txBody>
      </p:sp>
      <p:sp>
        <p:nvSpPr>
          <p:cNvPr id="3" name="Объект 2"/>
          <p:cNvSpPr>
            <a:spLocks noGrp="1"/>
          </p:cNvSpPr>
          <p:nvPr>
            <p:ph sz="quarter" idx="1"/>
          </p:nvPr>
        </p:nvSpPr>
        <p:spPr>
          <a:xfrm>
            <a:off x="457200" y="1088740"/>
            <a:ext cx="8229600" cy="5508612"/>
          </a:xfrm>
          <a:effectLst>
            <a:softEdge rad="177800"/>
          </a:effectLst>
        </p:spPr>
        <p:txBody>
          <a:bodyPr>
            <a:normAutofit fontScale="47500" lnSpcReduction="20000"/>
          </a:bodyPr>
          <a:lstStyle/>
          <a:p>
            <a:endParaRPr lang="ru-RU" dirty="0" smtClean="0"/>
          </a:p>
          <a:p>
            <a:pPr marL="0" indent="0">
              <a:buNone/>
            </a:pPr>
            <a:r>
              <a:rPr lang="ru-RU" dirty="0" smtClean="0"/>
              <a:t>Разработан специально для железных дорог. Позволяет проводить эффективный мониторинг состояния балластной призмы и подстилающего естественного основания с целью выявления возможных деформаций:</a:t>
            </a:r>
          </a:p>
          <a:p>
            <a:r>
              <a:rPr lang="ru-RU" dirty="0" smtClean="0"/>
              <a:t>определение толщин и состава конструктивных слоев железнодорожной насыпи;</a:t>
            </a:r>
          </a:p>
          <a:p>
            <a:r>
              <a:rPr lang="ru-RU" dirty="0" smtClean="0"/>
              <a:t>выделение просадок в слоях балластной призмы и естественного основания;</a:t>
            </a:r>
          </a:p>
          <a:p>
            <a:r>
              <a:rPr lang="ru-RU" dirty="0" smtClean="0"/>
              <a:t>определение геометрии кровли естественного основания;</a:t>
            </a:r>
          </a:p>
          <a:p>
            <a:r>
              <a:rPr lang="ru-RU" dirty="0" smtClean="0"/>
              <a:t>картирование подземных коммуникаций, пересекающих железнодорожную насыпь;</a:t>
            </a:r>
          </a:p>
          <a:p>
            <a:r>
              <a:rPr lang="ru-RU" dirty="0" smtClean="0"/>
              <a:t>контроль соответствия строения железнодорожной насыпи проектной документации.</a:t>
            </a:r>
          </a:p>
          <a:p>
            <a:pPr marL="0" indent="0">
              <a:buNone/>
            </a:pPr>
            <a:endParaRPr lang="ru-RU" dirty="0" smtClean="0"/>
          </a:p>
          <a:p>
            <a:pPr marL="0" indent="0">
              <a:buNone/>
            </a:pPr>
            <a:r>
              <a:rPr lang="ru-RU" dirty="0" smtClean="0"/>
              <a:t>ОСОБЕННОСТИ И ПРЕИМУЩЕСТВА</a:t>
            </a:r>
          </a:p>
          <a:p>
            <a:r>
              <a:rPr lang="ru-RU" dirty="0" smtClean="0"/>
              <a:t>наличие нескольких антенных блоков позволяет производить обследование на всю ширину железнодорожного полотна: по оси, левой и правой обочинам. Таким образом, существенно повышается скорость мониторинга железнодорожного пути;</a:t>
            </a:r>
          </a:p>
          <a:p>
            <a:r>
              <a:rPr lang="ru-RU" dirty="0" smtClean="0"/>
              <a:t>полученные данные по оси и обочинам позволяют строить 3-х мерные модели балластной призмы и верхней части естественного основания и определять характер изменений строения железнодорожной насыпи;</a:t>
            </a:r>
          </a:p>
          <a:p>
            <a:r>
              <a:rPr lang="ru-RU" dirty="0" smtClean="0"/>
              <a:t>для детального изучения верхней части балластной призмы предусмотрена возможность использования сменных антенных блоков различной частоты: от 400 МГц (в стандартном исполнении) до 1700 МГц;</a:t>
            </a:r>
          </a:p>
          <a:p>
            <a:r>
              <a:rPr lang="ru-RU" dirty="0" smtClean="0"/>
              <a:t>комплекс позволяет работать на всех типах шпальной решетки. Использование рупора в конструкции антенны обеспечивает сужение угла диаграммы направленности и , как следствие, уменьшение влияния шпальной решетки;</a:t>
            </a:r>
          </a:p>
          <a:p>
            <a:r>
              <a:rPr lang="ru-RU" dirty="0" smtClean="0"/>
              <a:t>для исключения влияния помех от посторонних объектов используются экранированные антенные блоки.</a:t>
            </a:r>
          </a:p>
          <a:p>
            <a:pPr marL="0" indent="0">
              <a:buNone/>
            </a:pPr>
            <a:endParaRPr lang="ru-RU" dirty="0" smtClean="0"/>
          </a:p>
          <a:p>
            <a:pPr marL="0" indent="0">
              <a:buNone/>
            </a:pPr>
            <a:r>
              <a:rPr lang="ru-RU" dirty="0" smtClean="0"/>
              <a:t>МОНТАЖ И УПРАВЛЕНИЕ</a:t>
            </a:r>
          </a:p>
          <a:p>
            <a:pPr marL="0" indent="0">
              <a:buNone/>
            </a:pPr>
            <a:r>
              <a:rPr lang="ru-RU" dirty="0" smtClean="0"/>
              <a:t>Стандартный комплект креплений позволяет осуществлять монтаж многоканального </a:t>
            </a:r>
            <a:r>
              <a:rPr lang="ru-RU" dirty="0" err="1" smtClean="0"/>
              <a:t>георадарного</a:t>
            </a:r>
            <a:r>
              <a:rPr lang="ru-RU" dirty="0" smtClean="0"/>
              <a:t> комплекса как на вагон-</a:t>
            </a:r>
            <a:r>
              <a:rPr lang="ru-RU" dirty="0" err="1" smtClean="0"/>
              <a:t>путеизмеритель</a:t>
            </a:r>
            <a:r>
              <a:rPr lang="ru-RU" dirty="0" smtClean="0"/>
              <a:t>, так и на любую другую подвижную единицу. По желанию заказчика в крепежный механизм могут быть внесены изменения.</a:t>
            </a:r>
          </a:p>
          <a:p>
            <a:pPr marL="0" indent="0">
              <a:buNone/>
            </a:pPr>
            <a:r>
              <a:rPr lang="ru-RU" dirty="0" smtClean="0"/>
              <a:t>Управление многоканальным </a:t>
            </a:r>
            <a:r>
              <a:rPr lang="ru-RU" dirty="0" err="1" smtClean="0"/>
              <a:t>георадарным</a:t>
            </a:r>
            <a:r>
              <a:rPr lang="ru-RU" dirty="0" smtClean="0"/>
              <a:t> комплексом осуществляется посредством программного продукта "GeoScan32", входящего в комплект поставки. В качестве регистрирующего устройства используется ноутбук (возможно и в промышленном исполнении).</a:t>
            </a:r>
          </a:p>
          <a:p>
            <a:pPr marL="0" indent="0">
              <a:buNone/>
            </a:pPr>
            <a:r>
              <a:rPr lang="ru-RU" dirty="0" smtClean="0"/>
              <a:t>Запись результатов осуществляется на жесткий диск ноутбука в режиме реального времени.</a:t>
            </a:r>
            <a:endParaRPr lang="ru-RU" dirty="0"/>
          </a:p>
        </p:txBody>
      </p:sp>
    </p:spTree>
    <p:extLst>
      <p:ext uri="{BB962C8B-B14F-4D97-AF65-F5344CB8AC3E}">
        <p14:creationId xmlns:p14="http://schemas.microsoft.com/office/powerpoint/2010/main" val="384056800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Параметры ОКО-2</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434611005"/>
              </p:ext>
            </p:extLst>
          </p:nvPr>
        </p:nvGraphicFramePr>
        <p:xfrm>
          <a:off x="899589" y="2384996"/>
          <a:ext cx="7272810" cy="3996332"/>
        </p:xfrm>
        <a:graphic>
          <a:graphicData uri="http://schemas.openxmlformats.org/drawingml/2006/table">
            <a:tbl>
              <a:tblPr/>
              <a:tblGrid>
                <a:gridCol w="3636405"/>
                <a:gridCol w="3636405"/>
              </a:tblGrid>
              <a:tr h="525114">
                <a:tc>
                  <a:txBody>
                    <a:bodyPr/>
                    <a:lstStyle/>
                    <a:p>
                      <a:r>
                        <a:rPr lang="ru-RU" sz="1300" u="none" strike="noStrike" dirty="0">
                          <a:effectLst/>
                        </a:rPr>
                        <a:t>количество антенных блоков </a:t>
                      </a:r>
                      <a:br>
                        <a:rPr lang="ru-RU" sz="1300" u="none" strike="noStrike" dirty="0">
                          <a:effectLst/>
                        </a:rPr>
                      </a:br>
                      <a:endParaRPr lang="ru-RU" sz="1300" u="none" strike="noStrike" dirty="0">
                        <a:effectLst/>
                      </a:endParaRPr>
                    </a:p>
                  </a:txBody>
                  <a:tcPr marL="64657" marR="64657" marT="32328" marB="32328" anchor="ctr">
                    <a:lnL>
                      <a:noFill/>
                    </a:lnL>
                    <a:lnR>
                      <a:noFill/>
                    </a:lnR>
                    <a:lnT>
                      <a:noFill/>
                    </a:lnT>
                    <a:lnB>
                      <a:noFill/>
                    </a:lnB>
                    <a:solidFill>
                      <a:srgbClr val="FFFFFF"/>
                    </a:solidFill>
                  </a:tcPr>
                </a:tc>
                <a:tc>
                  <a:txBody>
                    <a:bodyPr/>
                    <a:lstStyle/>
                    <a:p>
                      <a:r>
                        <a:rPr lang="ru-RU" sz="1300" u="none" strike="noStrike">
                          <a:effectLst/>
                        </a:rPr>
                        <a:t>до 4 (при необходимости до 8-ми) </a:t>
                      </a:r>
                      <a:br>
                        <a:rPr lang="ru-RU" sz="1300" u="none" strike="noStrike">
                          <a:effectLst/>
                        </a:rPr>
                      </a:br>
                      <a:endParaRPr lang="ru-RU" sz="1300" u="none" strike="noStrike">
                        <a:effectLst/>
                      </a:endParaRPr>
                    </a:p>
                  </a:txBody>
                  <a:tcPr marL="64657" marR="64657" marT="32328" marB="32328" anchor="ctr">
                    <a:lnL>
                      <a:noFill/>
                    </a:lnL>
                    <a:lnR>
                      <a:noFill/>
                    </a:lnR>
                    <a:lnT>
                      <a:noFill/>
                    </a:lnT>
                    <a:lnB>
                      <a:noFill/>
                    </a:lnB>
                    <a:solidFill>
                      <a:srgbClr val="FFFFFF"/>
                    </a:solidFill>
                  </a:tcPr>
                </a:tc>
              </a:tr>
              <a:tr h="639400">
                <a:tc>
                  <a:txBody>
                    <a:bodyPr/>
                    <a:lstStyle/>
                    <a:p>
                      <a:r>
                        <a:rPr lang="ru-RU" sz="1300" u="none" strike="noStrike">
                          <a:effectLst/>
                        </a:rPr>
                        <a:t>скорость записи по каждому из каналов</a:t>
                      </a:r>
                    </a:p>
                  </a:txBody>
                  <a:tcPr marL="64657" marR="64657" marT="32328" marB="32328" anchor="ctr">
                    <a:lnL>
                      <a:noFill/>
                    </a:lnL>
                    <a:lnR>
                      <a:noFill/>
                    </a:lnR>
                    <a:lnT>
                      <a:noFill/>
                    </a:lnT>
                    <a:lnB>
                      <a:noFill/>
                    </a:lnB>
                    <a:solidFill>
                      <a:srgbClr val="E0E0E0"/>
                    </a:solidFill>
                  </a:tcPr>
                </a:tc>
                <a:tc>
                  <a:txBody>
                    <a:bodyPr/>
                    <a:lstStyle/>
                    <a:p>
                      <a:r>
                        <a:rPr lang="ru-RU" sz="1300" u="none" strike="noStrike">
                          <a:effectLst/>
                        </a:rPr>
                        <a:t> не менее 6 трасс на 1 м при скорости до 120 км/ч</a:t>
                      </a:r>
                      <a:br>
                        <a:rPr lang="ru-RU" sz="1300" u="none" strike="noStrike">
                          <a:effectLst/>
                        </a:rPr>
                      </a:br>
                      <a:endParaRPr lang="ru-RU" sz="1300" u="none" strike="noStrike">
                        <a:effectLst/>
                      </a:endParaRPr>
                    </a:p>
                  </a:txBody>
                  <a:tcPr marL="64657" marR="64657" marT="32328" marB="32328" anchor="ctr">
                    <a:lnL>
                      <a:noFill/>
                    </a:lnL>
                    <a:lnR>
                      <a:noFill/>
                    </a:lnR>
                    <a:lnT>
                      <a:noFill/>
                    </a:lnT>
                    <a:lnB>
                      <a:noFill/>
                    </a:lnB>
                    <a:solidFill>
                      <a:srgbClr val="E0E0E0"/>
                    </a:solidFill>
                  </a:tcPr>
                </a:tc>
              </a:tr>
              <a:tr h="447177">
                <a:tc>
                  <a:txBody>
                    <a:bodyPr/>
                    <a:lstStyle/>
                    <a:p>
                      <a:r>
                        <a:rPr lang="ru-RU" sz="1300" u="none" strike="noStrike">
                          <a:effectLst/>
                        </a:rPr>
                        <a:t>глубина зондирования </a:t>
                      </a:r>
                      <a:br>
                        <a:rPr lang="ru-RU" sz="1300" u="none" strike="noStrike">
                          <a:effectLst/>
                        </a:rPr>
                      </a:br>
                      <a:endParaRPr lang="ru-RU" sz="1300" u="none" strike="noStrike">
                        <a:effectLst/>
                      </a:endParaRPr>
                    </a:p>
                  </a:txBody>
                  <a:tcPr marL="64657" marR="64657" marT="32328" marB="32328" anchor="ctr">
                    <a:lnL>
                      <a:noFill/>
                    </a:lnL>
                    <a:lnR>
                      <a:noFill/>
                    </a:lnR>
                    <a:lnT>
                      <a:noFill/>
                    </a:lnT>
                    <a:lnB>
                      <a:noFill/>
                    </a:lnB>
                    <a:solidFill>
                      <a:srgbClr val="FFFFFF"/>
                    </a:solidFill>
                  </a:tcPr>
                </a:tc>
                <a:tc>
                  <a:txBody>
                    <a:bodyPr/>
                    <a:lstStyle/>
                    <a:p>
                      <a:r>
                        <a:rPr lang="ru-RU" sz="1300" u="none" strike="noStrike">
                          <a:effectLst/>
                        </a:rPr>
                        <a:t> до 3 метров</a:t>
                      </a:r>
                      <a:br>
                        <a:rPr lang="ru-RU" sz="1300" u="none" strike="noStrike">
                          <a:effectLst/>
                        </a:rPr>
                      </a:br>
                      <a:endParaRPr lang="ru-RU" sz="1300" u="none" strike="noStrike">
                        <a:effectLst/>
                      </a:endParaRPr>
                    </a:p>
                  </a:txBody>
                  <a:tcPr marL="64657" marR="64657" marT="32328" marB="32328" anchor="ctr">
                    <a:lnL>
                      <a:noFill/>
                    </a:lnL>
                    <a:lnR>
                      <a:noFill/>
                    </a:lnR>
                    <a:lnT>
                      <a:noFill/>
                    </a:lnT>
                    <a:lnB>
                      <a:noFill/>
                    </a:lnB>
                    <a:solidFill>
                      <a:srgbClr val="FFFFFF"/>
                    </a:solidFill>
                  </a:tcPr>
                </a:tc>
              </a:tr>
              <a:tr h="840182">
                <a:tc>
                  <a:txBody>
                    <a:bodyPr/>
                    <a:lstStyle/>
                    <a:p>
                      <a:r>
                        <a:rPr lang="ru-RU" sz="1300" u="none" strike="noStrike" dirty="0">
                          <a:effectLst/>
                        </a:rPr>
                        <a:t>антенные блоки </a:t>
                      </a:r>
                      <a:br>
                        <a:rPr lang="ru-RU" sz="1300" u="none" strike="noStrike" dirty="0">
                          <a:effectLst/>
                        </a:rPr>
                      </a:br>
                      <a:endParaRPr lang="ru-RU" sz="1300" u="none" strike="noStrike" dirty="0">
                        <a:effectLst/>
                      </a:endParaRPr>
                    </a:p>
                  </a:txBody>
                  <a:tcPr marL="64657" marR="64657" marT="32328" marB="32328" anchor="ctr">
                    <a:lnL>
                      <a:noFill/>
                    </a:lnL>
                    <a:lnR>
                      <a:noFill/>
                    </a:lnR>
                    <a:lnT>
                      <a:noFill/>
                    </a:lnT>
                    <a:lnB>
                      <a:noFill/>
                    </a:lnB>
                    <a:solidFill>
                      <a:srgbClr val="E0E0E0"/>
                    </a:solidFill>
                  </a:tcPr>
                </a:tc>
                <a:tc>
                  <a:txBody>
                    <a:bodyPr/>
                    <a:lstStyle/>
                    <a:p>
                      <a:pPr algn="just"/>
                      <a:r>
                        <a:rPr lang="ru-RU" sz="1300" b="0" i="0" u="none" strike="noStrike">
                          <a:solidFill>
                            <a:srgbClr val="424242"/>
                          </a:solidFill>
                          <a:effectLst/>
                          <a:latin typeface="Tahoma"/>
                        </a:rPr>
                        <a:t> рупорные АБ-400Р (возможны варианты комплектации</a:t>
                      </a:r>
                    </a:p>
                    <a:p>
                      <a:pPr algn="just"/>
                      <a:r>
                        <a:rPr lang="ru-RU" sz="1300" b="0" i="0" u="none" strike="noStrike">
                          <a:solidFill>
                            <a:srgbClr val="424242"/>
                          </a:solidFill>
                          <a:effectLst/>
                          <a:latin typeface="Tahoma"/>
                        </a:rPr>
                        <a:t>с антенными блоками других типов)</a:t>
                      </a:r>
                    </a:p>
                  </a:txBody>
                  <a:tcPr marL="64657" marR="64657" marT="32328" marB="32328" anchor="ctr">
                    <a:lnL>
                      <a:noFill/>
                    </a:lnL>
                    <a:lnR>
                      <a:noFill/>
                    </a:lnR>
                    <a:lnT>
                      <a:noFill/>
                    </a:lnT>
                    <a:lnB>
                      <a:noFill/>
                    </a:lnB>
                    <a:solidFill>
                      <a:srgbClr val="E0E0E0"/>
                    </a:solidFill>
                  </a:tcPr>
                </a:tc>
              </a:tr>
              <a:tr h="447177">
                <a:tc>
                  <a:txBody>
                    <a:bodyPr/>
                    <a:lstStyle/>
                    <a:p>
                      <a:r>
                        <a:rPr lang="ru-RU" sz="1300" u="none" strike="noStrike">
                          <a:effectLst/>
                        </a:rPr>
                        <a:t> разредающая способность</a:t>
                      </a:r>
                      <a:br>
                        <a:rPr lang="ru-RU" sz="1300" u="none" strike="noStrike">
                          <a:effectLst/>
                        </a:rPr>
                      </a:br>
                      <a:endParaRPr lang="ru-RU" sz="1300" u="none" strike="noStrike">
                        <a:effectLst/>
                      </a:endParaRPr>
                    </a:p>
                  </a:txBody>
                  <a:tcPr marL="64657" marR="64657" marT="32328" marB="32328" anchor="ctr">
                    <a:lnL>
                      <a:noFill/>
                    </a:lnL>
                    <a:lnR>
                      <a:noFill/>
                    </a:lnR>
                    <a:lnT>
                      <a:noFill/>
                    </a:lnT>
                    <a:lnB>
                      <a:noFill/>
                    </a:lnB>
                    <a:solidFill>
                      <a:srgbClr val="FFFFFF"/>
                    </a:solidFill>
                  </a:tcPr>
                </a:tc>
                <a:tc>
                  <a:txBody>
                    <a:bodyPr/>
                    <a:lstStyle/>
                    <a:p>
                      <a:r>
                        <a:rPr lang="ru-RU" sz="1300" u="none" strike="noStrike">
                          <a:effectLst/>
                        </a:rPr>
                        <a:t> не хуже 10 см</a:t>
                      </a:r>
                      <a:br>
                        <a:rPr lang="ru-RU" sz="1300" u="none" strike="noStrike">
                          <a:effectLst/>
                        </a:rPr>
                      </a:br>
                      <a:endParaRPr lang="ru-RU" sz="1300" u="none" strike="noStrike">
                        <a:effectLst/>
                      </a:endParaRPr>
                    </a:p>
                  </a:txBody>
                  <a:tcPr marL="64657" marR="64657" marT="32328" marB="32328" anchor="ctr">
                    <a:lnL>
                      <a:noFill/>
                    </a:lnL>
                    <a:lnR>
                      <a:noFill/>
                    </a:lnR>
                    <a:lnT>
                      <a:noFill/>
                    </a:lnT>
                    <a:lnB>
                      <a:noFill/>
                    </a:lnB>
                    <a:solidFill>
                      <a:srgbClr val="FFFFFF"/>
                    </a:solidFill>
                  </a:tcPr>
                </a:tc>
              </a:tr>
              <a:tr h="525114">
                <a:tc>
                  <a:txBody>
                    <a:bodyPr/>
                    <a:lstStyle/>
                    <a:p>
                      <a:r>
                        <a:rPr lang="ru-RU" sz="1300" u="none" strike="noStrike">
                          <a:effectLst/>
                        </a:rPr>
                        <a:t> общий вес комплекса с антеннами</a:t>
                      </a:r>
                      <a:br>
                        <a:rPr lang="ru-RU" sz="1300" u="none" strike="noStrike">
                          <a:effectLst/>
                        </a:rPr>
                      </a:br>
                      <a:endParaRPr lang="ru-RU" sz="1300" u="none" strike="noStrike">
                        <a:effectLst/>
                      </a:endParaRPr>
                    </a:p>
                  </a:txBody>
                  <a:tcPr marL="64657" marR="64657" marT="32328" marB="32328" anchor="ctr">
                    <a:lnL>
                      <a:noFill/>
                    </a:lnL>
                    <a:lnR>
                      <a:noFill/>
                    </a:lnR>
                    <a:lnT>
                      <a:noFill/>
                    </a:lnT>
                    <a:lnB>
                      <a:noFill/>
                    </a:lnB>
                    <a:solidFill>
                      <a:srgbClr val="E0E0E0"/>
                    </a:solidFill>
                  </a:tcPr>
                </a:tc>
                <a:tc>
                  <a:txBody>
                    <a:bodyPr/>
                    <a:lstStyle/>
                    <a:p>
                      <a:r>
                        <a:rPr lang="ru-RU" sz="1300" u="none" strike="noStrike">
                          <a:effectLst/>
                        </a:rPr>
                        <a:t> не более 35 кг</a:t>
                      </a:r>
                      <a:br>
                        <a:rPr lang="ru-RU" sz="1300" u="none" strike="noStrike">
                          <a:effectLst/>
                        </a:rPr>
                      </a:br>
                      <a:endParaRPr lang="ru-RU" sz="1300" u="none" strike="noStrike">
                        <a:effectLst/>
                      </a:endParaRPr>
                    </a:p>
                  </a:txBody>
                  <a:tcPr marL="64657" marR="64657" marT="32328" marB="32328" anchor="ctr">
                    <a:lnL>
                      <a:noFill/>
                    </a:lnL>
                    <a:lnR>
                      <a:noFill/>
                    </a:lnR>
                    <a:lnT>
                      <a:noFill/>
                    </a:lnT>
                    <a:lnB>
                      <a:noFill/>
                    </a:lnB>
                    <a:solidFill>
                      <a:srgbClr val="E0E0E0"/>
                    </a:solidFill>
                  </a:tcPr>
                </a:tc>
              </a:tr>
              <a:tr h="525114">
                <a:tc>
                  <a:txBody>
                    <a:bodyPr/>
                    <a:lstStyle/>
                    <a:p>
                      <a:r>
                        <a:rPr lang="ru-RU" sz="1300" u="none" strike="noStrike">
                          <a:effectLst/>
                        </a:rPr>
                        <a:t> интервал рабочих температур</a:t>
                      </a:r>
                      <a:br>
                        <a:rPr lang="ru-RU" sz="1300" u="none" strike="noStrike">
                          <a:effectLst/>
                        </a:rPr>
                      </a:br>
                      <a:endParaRPr lang="ru-RU" sz="1300" u="none" strike="noStrike">
                        <a:effectLst/>
                      </a:endParaRPr>
                    </a:p>
                  </a:txBody>
                  <a:tcPr marL="64657" marR="64657" marT="32328" marB="32328" anchor="ctr">
                    <a:lnL>
                      <a:noFill/>
                    </a:lnL>
                    <a:lnR>
                      <a:noFill/>
                    </a:lnR>
                    <a:lnT>
                      <a:noFill/>
                    </a:lnT>
                    <a:lnB>
                      <a:noFill/>
                    </a:lnB>
                    <a:solidFill>
                      <a:srgbClr val="FFFFFF"/>
                    </a:solidFill>
                  </a:tcPr>
                </a:tc>
                <a:tc>
                  <a:txBody>
                    <a:bodyPr/>
                    <a:lstStyle/>
                    <a:p>
                      <a:r>
                        <a:rPr lang="ru-RU" sz="1300" u="none" strike="noStrike" dirty="0">
                          <a:effectLst/>
                        </a:rPr>
                        <a:t> - 30 °С ...  + 50°С</a:t>
                      </a:r>
                    </a:p>
                  </a:txBody>
                  <a:tcPr marL="64657" marR="64657" marT="32328" marB="32328" anchor="ctr">
                    <a:lnL>
                      <a:noFill/>
                    </a:lnL>
                    <a:lnR>
                      <a:noFill/>
                    </a:lnR>
                    <a:lnT>
                      <a:noFill/>
                    </a:lnT>
                    <a:lnB>
                      <a:noFill/>
                    </a:lnB>
                    <a:solidFill>
                      <a:srgbClr val="FFFFFF"/>
                    </a:solidFill>
                  </a:tcPr>
                </a:tc>
              </a:tr>
            </a:tbl>
          </a:graphicData>
        </a:graphic>
      </p:graphicFrame>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386" y="0"/>
            <a:ext cx="3341687"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53910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dirty="0"/>
              <a:t>П</a:t>
            </a:r>
            <a:r>
              <a:rPr lang="ru-RU" dirty="0" smtClean="0"/>
              <a:t>утеизмерительный вагон</a:t>
            </a:r>
            <a:endParaRPr lang="ru-RU" dirty="0"/>
          </a:p>
        </p:txBody>
      </p:sp>
      <p:sp>
        <p:nvSpPr>
          <p:cNvPr id="3" name="Объект 2"/>
          <p:cNvSpPr>
            <a:spLocks noGrp="1"/>
          </p:cNvSpPr>
          <p:nvPr>
            <p:ph sz="quarter" idx="1"/>
          </p:nvPr>
        </p:nvSpPr>
        <p:spPr>
          <a:xfrm>
            <a:off x="457200" y="1484784"/>
            <a:ext cx="8229600" cy="4641379"/>
          </a:xfrm>
        </p:spPr>
        <p:txBody>
          <a:bodyPr>
            <a:normAutofit fontScale="55000" lnSpcReduction="20000"/>
          </a:bodyPr>
          <a:lstStyle/>
          <a:p>
            <a:pPr marL="0" indent="0">
              <a:buNone/>
            </a:pPr>
            <a:r>
              <a:rPr lang="ru-RU" b="1" dirty="0" err="1" smtClean="0"/>
              <a:t>Путеизмеритель</a:t>
            </a:r>
            <a:r>
              <a:rPr lang="ru-RU" dirty="0" smtClean="0"/>
              <a:t> (путеизмерительный вагон) — является одним из средств вторичного контроля геометрических параметров пути, с помощью которых осуществляется сплошной контроль пути.</a:t>
            </a:r>
          </a:p>
          <a:p>
            <a:pPr marL="0" indent="0">
              <a:buNone/>
            </a:pPr>
            <a:r>
              <a:rPr lang="ru-RU" dirty="0" smtClean="0"/>
              <a:t>До 1993 года, когда была начата реализация концепции новой системы </a:t>
            </a:r>
            <a:r>
              <a:rPr lang="ru-RU" dirty="0" err="1" smtClean="0"/>
              <a:t>путеизмерений</a:t>
            </a:r>
            <a:r>
              <a:rPr lang="ru-RU" dirty="0" smtClean="0"/>
              <a:t> в рамках Государственной программы по повышению безопасности движения на железнодорожном транспорте, единственным средством сплошного контроля параметров пути был путеизмерительный вагон ЦНИИ-2, который в основном выполнял функции оценки качества содержания пути и в неполной мере — оперативного контроля. </a:t>
            </a:r>
            <a:r>
              <a:rPr lang="ru-RU" dirty="0" err="1" smtClean="0"/>
              <a:t>Путеизмеритель</a:t>
            </a:r>
            <a:r>
              <a:rPr lang="ru-RU" dirty="0" smtClean="0"/>
              <a:t> системы ЦНИИ-2 служит для измерения ширины колеи, взаимного положения рельсовых нитей по уровню, стрел изгиба в плане и просадок обеих рельсовых нитей.</a:t>
            </a:r>
          </a:p>
          <a:p>
            <a:pPr marL="0" indent="0">
              <a:buNone/>
            </a:pPr>
            <a:r>
              <a:rPr lang="ru-RU" dirty="0" smtClean="0"/>
              <a:t>Проверка пути такими </a:t>
            </a:r>
            <a:r>
              <a:rPr lang="ru-RU" dirty="0" err="1" smtClean="0"/>
              <a:t>путеизмерителями</a:t>
            </a:r>
            <a:r>
              <a:rPr lang="ru-RU" dirty="0" smtClean="0"/>
              <a:t> проводится на скоростях до 100 км/ч.</a:t>
            </a:r>
          </a:p>
          <a:p>
            <a:pPr marL="0" indent="0">
              <a:buNone/>
            </a:pPr>
            <a:r>
              <a:rPr lang="ru-RU" dirty="0" smtClean="0"/>
              <a:t>Измерительный механизм вагона состоит из трёх главных частей:</a:t>
            </a:r>
          </a:p>
          <a:p>
            <a:endParaRPr lang="ru-RU" dirty="0" smtClean="0"/>
          </a:p>
          <a:p>
            <a:r>
              <a:rPr lang="ru-RU" dirty="0" smtClean="0"/>
              <a:t>контактирующего с рельсами устройства (датчика);</a:t>
            </a:r>
          </a:p>
          <a:p>
            <a:r>
              <a:rPr lang="ru-RU" dirty="0" smtClean="0"/>
              <a:t>устройства, суммирующего измеряемые величины и передающего результат регистрирующему устройству;</a:t>
            </a:r>
          </a:p>
          <a:p>
            <a:r>
              <a:rPr lang="ru-RU" dirty="0" smtClean="0"/>
              <a:t>общего для всех механизмов регистрирующего устройства, где результаты измерения записываются на двух бумажных лентах (подлиннике и дубликате).</a:t>
            </a:r>
          </a:p>
          <a:p>
            <a:pPr marL="0" indent="0">
              <a:buNone/>
            </a:pPr>
            <a:endParaRPr lang="ru-RU" dirty="0" smtClean="0"/>
          </a:p>
          <a:p>
            <a:pPr marL="0" indent="0">
              <a:buNone/>
            </a:pPr>
            <a:r>
              <a:rPr lang="ru-RU" dirty="0" smtClean="0"/>
              <a:t>Основным недостатком этого </a:t>
            </a:r>
            <a:r>
              <a:rPr lang="ru-RU" dirty="0" err="1" smtClean="0"/>
              <a:t>путеизмерителя</a:t>
            </a:r>
            <a:r>
              <a:rPr lang="ru-RU" dirty="0" smtClean="0"/>
              <a:t> является большая инертность </a:t>
            </a:r>
            <a:r>
              <a:rPr lang="ru-RU" dirty="0" err="1" smtClean="0"/>
              <a:t>трособлочной</a:t>
            </a:r>
            <a:r>
              <a:rPr lang="ru-RU" dirty="0" smtClean="0"/>
              <a:t> системы. В настоящее время на железных дорогах эксплуатируются модернизированные путеизмерительные вагоны ЦНИИ-2, на которых ликвидирована </a:t>
            </a:r>
            <a:r>
              <a:rPr lang="ru-RU" dirty="0" err="1" smtClean="0"/>
              <a:t>трособлочная</a:t>
            </a:r>
            <a:r>
              <a:rPr lang="ru-RU" dirty="0" smtClean="0"/>
              <a:t> система и установлена разработанная фирмой «</a:t>
            </a:r>
            <a:r>
              <a:rPr lang="ru-RU" dirty="0" err="1" smtClean="0"/>
              <a:t>Инфотранс</a:t>
            </a:r>
            <a:r>
              <a:rPr lang="ru-RU" dirty="0" smtClean="0"/>
              <a:t>» система автоматической расшифровки.</a:t>
            </a:r>
          </a:p>
        </p:txBody>
      </p:sp>
    </p:spTree>
    <p:extLst>
      <p:ext uri="{BB962C8B-B14F-4D97-AF65-F5344CB8AC3E}">
        <p14:creationId xmlns:p14="http://schemas.microsoft.com/office/powerpoint/2010/main" val="108012521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r>
            <a:br>
              <a:rPr lang="ru-RU" dirty="0" smtClean="0"/>
            </a:br>
            <a:endParaRPr lang="ru-RU" dirty="0"/>
          </a:p>
        </p:txBody>
      </p:sp>
      <p:sp>
        <p:nvSpPr>
          <p:cNvPr id="3" name="Объект 2"/>
          <p:cNvSpPr>
            <a:spLocks noGrp="1"/>
          </p:cNvSpPr>
          <p:nvPr>
            <p:ph sz="quarter" idx="1"/>
          </p:nvPr>
        </p:nvSpPr>
        <p:spPr>
          <a:xfrm>
            <a:off x="457200" y="404664"/>
            <a:ext cx="8229600" cy="5976664"/>
          </a:xfrm>
        </p:spPr>
        <p:txBody>
          <a:bodyPr>
            <a:normAutofit fontScale="70000" lnSpcReduction="20000"/>
          </a:bodyPr>
          <a:lstStyle/>
          <a:p>
            <a:pPr marL="0" indent="0">
              <a:buNone/>
            </a:pPr>
            <a:endParaRPr lang="ru-RU" dirty="0" smtClean="0"/>
          </a:p>
          <a:p>
            <a:pPr marL="0" indent="0">
              <a:buNone/>
            </a:pPr>
            <a:r>
              <a:rPr lang="ru-RU" dirty="0" smtClean="0"/>
              <a:t>С помощью модернизированной аппаратуры ЦНИИ-2 выполняют:</a:t>
            </a:r>
          </a:p>
          <a:p>
            <a:endParaRPr lang="ru-RU" dirty="0" smtClean="0"/>
          </a:p>
          <a:p>
            <a:r>
              <a:rPr lang="ru-RU" dirty="0" smtClean="0"/>
              <a:t>измерение, расшифровку параметров и оценку состояния рельсовой колеи;</a:t>
            </a:r>
          </a:p>
          <a:p>
            <a:r>
              <a:rPr lang="ru-RU" dirty="0" smtClean="0"/>
              <a:t>регистрацию и документирование результатов обработки;</a:t>
            </a:r>
          </a:p>
          <a:p>
            <a:r>
              <a:rPr lang="ru-RU" dirty="0" smtClean="0"/>
              <a:t>ведение базы данных о паспортных характеристиках пути и административно-территориальном делении дистанции пути, а также базы данных результатов оценки состояния рельсовой колеи.</a:t>
            </a:r>
          </a:p>
          <a:p>
            <a:pPr marL="0" indent="0">
              <a:buNone/>
            </a:pPr>
            <a:endParaRPr lang="ru-RU" dirty="0" smtClean="0"/>
          </a:p>
          <a:p>
            <a:pPr marL="0" indent="0">
              <a:buNone/>
            </a:pPr>
            <a:r>
              <a:rPr lang="ru-RU" dirty="0" smtClean="0"/>
              <a:t>Переоборудованный </a:t>
            </a:r>
            <a:r>
              <a:rPr lang="ru-RU" dirty="0" err="1" smtClean="0"/>
              <a:t>путеизмеритель</a:t>
            </a:r>
            <a:r>
              <a:rPr lang="ru-RU" dirty="0" smtClean="0"/>
              <a:t> ЦНИИ-2 имеет контактное и бесконтактное устройства для измерения неровностей на поверхности катания головки рельса.</a:t>
            </a:r>
          </a:p>
          <a:p>
            <a:pPr marL="0" indent="0">
              <a:buNone/>
            </a:pPr>
            <a:r>
              <a:rPr lang="ru-RU" dirty="0" smtClean="0"/>
              <a:t>В 1995 году выпущен первый серийный путеизмерительный вагон ЦНИИ-4, и их выпуск из года в год наращивается. </a:t>
            </a:r>
            <a:r>
              <a:rPr lang="ru-RU" dirty="0" err="1" smtClean="0"/>
              <a:t>Путеизмеритель</a:t>
            </a:r>
            <a:r>
              <a:rPr lang="ru-RU" dirty="0" smtClean="0"/>
              <a:t> ЦНИИ-4 предназначен для оценки состояния пути и благодаря бесконтактному способу измерений способен контролировать в три раза больше параметров по сравнению с ЦНИИ-2 на скоростях до 160 км/ч. Результаты регистрируются в компьютере и сохраняются на магнитном носителе, что позволяет дополнительно анализировать их после поездки (непосредственно в вагоне или в подразделениях путевого хозяйства).</a:t>
            </a:r>
          </a:p>
        </p:txBody>
      </p:sp>
    </p:spTree>
    <p:extLst>
      <p:ext uri="{BB962C8B-B14F-4D97-AF65-F5344CB8AC3E}">
        <p14:creationId xmlns:p14="http://schemas.microsoft.com/office/powerpoint/2010/main" val="121083023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r>
            <a:br>
              <a:rPr lang="ru-RU" dirty="0" smtClean="0"/>
            </a:br>
            <a:endParaRPr lang="ru-RU" dirty="0"/>
          </a:p>
        </p:txBody>
      </p:sp>
      <p:sp>
        <p:nvSpPr>
          <p:cNvPr id="3" name="Объект 2"/>
          <p:cNvSpPr>
            <a:spLocks noGrp="1"/>
          </p:cNvSpPr>
          <p:nvPr>
            <p:ph sz="quarter" idx="1"/>
          </p:nvPr>
        </p:nvSpPr>
        <p:spPr>
          <a:xfrm>
            <a:off x="457200" y="260648"/>
            <a:ext cx="8229600" cy="6192688"/>
          </a:xfrm>
        </p:spPr>
        <p:txBody>
          <a:bodyPr>
            <a:normAutofit fontScale="55000" lnSpcReduction="20000"/>
          </a:bodyPr>
          <a:lstStyle/>
          <a:p>
            <a:pPr marL="0" indent="0">
              <a:buNone/>
            </a:pPr>
            <a:r>
              <a:rPr lang="ru-RU" b="1" dirty="0" smtClean="0"/>
              <a:t>Оценка технического состояния пути.</a:t>
            </a:r>
          </a:p>
          <a:p>
            <a:pPr marL="0" indent="0">
              <a:buNone/>
            </a:pPr>
            <a:endParaRPr lang="ru-RU" dirty="0" smtClean="0"/>
          </a:p>
          <a:p>
            <a:pPr marL="0" indent="0">
              <a:buNone/>
            </a:pPr>
            <a:r>
              <a:rPr lang="ru-RU" dirty="0" smtClean="0"/>
              <a:t>Железнодорожный путь должен обеспечивать безопасность и плавность движения поездов с установленными на данном участке скоростями). Задачей путеизмерительного вагона является оценка состояния рельсовой колеи на каждом километре по уровню соблюдения геометрических параметров устройства пути, содержания пути по степени устранения опасных отступлений и предупреждения их возникновения.</a:t>
            </a:r>
          </a:p>
          <a:p>
            <a:pPr marL="0" indent="0">
              <a:buNone/>
            </a:pPr>
            <a:r>
              <a:rPr lang="ru-RU" dirty="0" smtClean="0"/>
              <a:t>К параметрам устройства рельсовой колеи относятся её ширина, радиус круговой кривой, наличие и длина прямой выправки у смежных кривых, совпадение отводов кривизны и возвышения наружного рельса. Содержание рельсовой колеи характеризуется следующими величинами: уширение и сужение, наличие перекосов, просадок, углов в плане, крутизна отвода ширины колеи и уровня, разность соседних стрел изгиба.</a:t>
            </a:r>
          </a:p>
          <a:p>
            <a:pPr marL="0" indent="0">
              <a:buNone/>
            </a:pPr>
            <a:r>
              <a:rPr lang="ru-RU" dirty="0" smtClean="0"/>
              <a:t>Путеизмерительным вагоном ЦНИИ-2 контролируются и записываются на бумажную ленту следующие параметры рельсовой колеи: ширина колеи, положение рельсовых нитей по уровню, положение пути в плане.</a:t>
            </a:r>
          </a:p>
          <a:p>
            <a:pPr marL="0" indent="0">
              <a:buNone/>
            </a:pPr>
            <a:r>
              <a:rPr lang="ru-RU" dirty="0" smtClean="0"/>
              <a:t>На путеизмерительных вагонах, не оборудованных бортовой автоматизированной системой (БАС), контролируемые параметры рельсовой колеи записываются в масштабе:</a:t>
            </a:r>
          </a:p>
          <a:p>
            <a:endParaRPr lang="ru-RU" dirty="0" smtClean="0"/>
          </a:p>
          <a:p>
            <a:r>
              <a:rPr lang="ru-RU" dirty="0" smtClean="0"/>
              <a:t>продольный — 1:2000, то есть 1 мм ленты соответствует 2 м пути;</a:t>
            </a:r>
          </a:p>
          <a:p>
            <a:r>
              <a:rPr lang="ru-RU" dirty="0" smtClean="0"/>
              <a:t>уровень — 1:2;</a:t>
            </a:r>
          </a:p>
          <a:p>
            <a:r>
              <a:rPr lang="ru-RU" dirty="0" smtClean="0"/>
              <a:t>просадки — 1:1;</a:t>
            </a:r>
          </a:p>
          <a:p>
            <a:r>
              <a:rPr lang="ru-RU" dirty="0" smtClean="0"/>
              <a:t>ширина колеи — 1:1 и</a:t>
            </a:r>
          </a:p>
          <a:p>
            <a:r>
              <a:rPr lang="ru-RU" dirty="0" smtClean="0"/>
              <a:t>отклонение рельсовых нитей в плане (Рихтовка) — 1:2.</a:t>
            </a:r>
          </a:p>
          <a:p>
            <a:endParaRPr lang="ru-RU" dirty="0" smtClean="0"/>
          </a:p>
          <a:p>
            <a:pPr marL="0" indent="0">
              <a:buNone/>
            </a:pPr>
            <a:r>
              <a:rPr lang="ru-RU" dirty="0" smtClean="0"/>
              <a:t>На путеизмерительных вагонах, оборудованных БАС, (вагон-</a:t>
            </a:r>
            <a:r>
              <a:rPr lang="ru-RU" dirty="0" err="1" smtClean="0"/>
              <a:t>путеизмеритель</a:t>
            </a:r>
            <a:r>
              <a:rPr lang="ru-RU" dirty="0" smtClean="0"/>
              <a:t> Московского метрополитена) параметры рельсовой колеи распечатываются на принтере. При автоматической расшифровке распечатка производится в масштабе, в два раза меньшем, чем при расшифровке вручную, а на километрах с неудовлетворительной оценкой состояния рельсовой колеи, при необходимости, в таком же масштабе, как и при расшифровке вручную. Критерием оценки состояния рельсовой колеи является допускаемая скорость движения.</a:t>
            </a:r>
          </a:p>
          <a:p>
            <a:endParaRPr lang="ru-RU" dirty="0"/>
          </a:p>
        </p:txBody>
      </p:sp>
    </p:spTree>
    <p:extLst>
      <p:ext uri="{BB962C8B-B14F-4D97-AF65-F5344CB8AC3E}">
        <p14:creationId xmlns:p14="http://schemas.microsoft.com/office/powerpoint/2010/main" val="318317937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Путевая рельсосварочная</a:t>
            </a:r>
            <a:br>
              <a:rPr lang="ru-RU" dirty="0" smtClean="0"/>
            </a:br>
            <a:r>
              <a:rPr lang="ru-RU" dirty="0" smtClean="0"/>
              <a:t>самоходная машина ПРСМ – 6 </a:t>
            </a:r>
            <a:endParaRPr lang="ru-RU" dirty="0"/>
          </a:p>
        </p:txBody>
      </p:sp>
      <p:sp>
        <p:nvSpPr>
          <p:cNvPr id="3" name="Объект 2"/>
          <p:cNvSpPr>
            <a:spLocks noGrp="1"/>
          </p:cNvSpPr>
          <p:nvPr>
            <p:ph sz="quarter" idx="1"/>
          </p:nvPr>
        </p:nvSpPr>
        <p:spPr>
          <a:xfrm>
            <a:off x="395536" y="1700808"/>
            <a:ext cx="4968552" cy="5112596"/>
          </a:xfrm>
        </p:spPr>
        <p:txBody>
          <a:bodyPr>
            <a:normAutofit fontScale="47500" lnSpcReduction="20000"/>
          </a:bodyPr>
          <a:lstStyle/>
          <a:p>
            <a:pPr marL="0" indent="0">
              <a:buNone/>
            </a:pPr>
            <a:r>
              <a:rPr lang="ru-RU" dirty="0" smtClean="0"/>
              <a:t>предназначена для обеспечения и восстановления рельсовых плетей путем качественной сварки любых рельсов, применяемых в путевом хозяйстве, в пути, работая как самостоятельная единица, так и на железнодорожных платформах в составе </a:t>
            </a:r>
            <a:r>
              <a:rPr lang="ru-RU" dirty="0" err="1" smtClean="0"/>
              <a:t>плетеукладочного</a:t>
            </a:r>
            <a:r>
              <a:rPr lang="ru-RU" dirty="0" smtClean="0"/>
              <a:t> комплекса и индукционной термообработки сварных стыков с обеспечением качества металла. Машина может быть оборудована любыми типами сварочных головок, таких как: К-900А-1, К922-1, МСР 80.01. Машина имеет тележечный экипаж с колесами 950 мм, вместо 710 мм как у ПРСМ-5.</a:t>
            </a:r>
          </a:p>
          <a:p>
            <a:endParaRPr lang="ru-RU" dirty="0" smtClean="0"/>
          </a:p>
          <a:p>
            <a:pPr marL="0" indent="0">
              <a:buNone/>
            </a:pPr>
            <a:r>
              <a:rPr lang="ru-RU" dirty="0" smtClean="0"/>
              <a:t>Техническая характеристика:</a:t>
            </a:r>
          </a:p>
          <a:p>
            <a:endParaRPr lang="ru-RU" dirty="0" smtClean="0"/>
          </a:p>
          <a:p>
            <a:r>
              <a:rPr lang="ru-RU" dirty="0" smtClean="0"/>
              <a:t>Производительность при сварке рельсов Р65, стыков/ч - 13</a:t>
            </a:r>
          </a:p>
          <a:p>
            <a:r>
              <a:rPr lang="ru-RU" dirty="0" smtClean="0"/>
              <a:t>Наличие технологического оборудования (комплекса	для термической обработки сварных стыков, пресса для контроля сварных стыков) - имеется</a:t>
            </a:r>
          </a:p>
          <a:p>
            <a:endParaRPr lang="ru-RU" dirty="0" smtClean="0"/>
          </a:p>
          <a:p>
            <a:r>
              <a:rPr lang="ru-RU" dirty="0" smtClean="0"/>
              <a:t>Максимальная скорость движения, км/ч: </a:t>
            </a:r>
          </a:p>
          <a:p>
            <a:r>
              <a:rPr lang="ru-RU" dirty="0" smtClean="0"/>
              <a:t>одиночной машины на площадке своим ходом - 80 </a:t>
            </a:r>
          </a:p>
          <a:p>
            <a:r>
              <a:rPr lang="ru-RU" dirty="0" smtClean="0"/>
              <a:t>на площадке своим ходом с прицепной нагрузкой 90 т - 80 </a:t>
            </a:r>
          </a:p>
          <a:p>
            <a:r>
              <a:rPr lang="ru-RU" dirty="0" smtClean="0"/>
              <a:t>при транспортировании в составе поезда - 80</a:t>
            </a:r>
          </a:p>
          <a:p>
            <a:endParaRPr lang="ru-RU" dirty="0" smtClean="0"/>
          </a:p>
          <a:p>
            <a:r>
              <a:rPr lang="ru-RU" dirty="0" smtClean="0"/>
              <a:t>Масса в снаряженном состоянии, т - 80</a:t>
            </a:r>
          </a:p>
          <a:p>
            <a:endParaRPr lang="ru-RU" dirty="0" smtClean="0"/>
          </a:p>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204863"/>
            <a:ext cx="3722002" cy="2998815"/>
          </a:xfrm>
          <a:prstGeom prst="rect">
            <a:avLst/>
          </a:prstGeom>
          <a:noFill/>
          <a:ln>
            <a:noFill/>
          </a:ln>
          <a:effectLst>
            <a:glow rad="228600">
              <a:schemeClr val="accent6">
                <a:satMod val="175000"/>
                <a:alpha val="4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50201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Путевая рельсосварочная самоходная машина ПРСМ-5 </a:t>
            </a:r>
            <a:endParaRPr lang="ru-RU" dirty="0"/>
          </a:p>
        </p:txBody>
      </p:sp>
      <p:sp>
        <p:nvSpPr>
          <p:cNvPr id="3" name="Объект 2"/>
          <p:cNvSpPr>
            <a:spLocks noGrp="1"/>
          </p:cNvSpPr>
          <p:nvPr>
            <p:ph sz="quarter" idx="1"/>
          </p:nvPr>
        </p:nvSpPr>
        <p:spPr>
          <a:xfrm>
            <a:off x="457200" y="1600200"/>
            <a:ext cx="8219256" cy="3629000"/>
          </a:xfrm>
        </p:spPr>
        <p:txBody>
          <a:bodyPr>
            <a:normAutofit fontScale="47500" lnSpcReduction="20000"/>
          </a:bodyPr>
          <a:lstStyle/>
          <a:p>
            <a:r>
              <a:rPr lang="ru-RU" dirty="0" smtClean="0"/>
              <a:t>предназначена </a:t>
            </a:r>
            <a:r>
              <a:rPr lang="ru-RU" dirty="0"/>
              <a:t>для сварки </a:t>
            </a:r>
            <a:r>
              <a:rPr lang="ru-RU" dirty="0" err="1"/>
              <a:t>электроконтактным</a:t>
            </a:r>
            <a:r>
              <a:rPr lang="ru-RU" dirty="0"/>
              <a:t> способом стыков железнодорожных рельсов. Сварка рельсов может производиться как лежащих в пути, непосредственно по которому передвигается машина, так и рельсов, уложенных вдоль этого пути внутри или снаружи колеи на расстоянии 3300 мм от оси пути.</a:t>
            </a:r>
          </a:p>
          <a:p>
            <a:r>
              <a:rPr lang="ru-RU" dirty="0"/>
              <a:t>На машине установлены устройства для подтягивания рельсов и технологическое оборудование, с помощью которых можно подтягивать рельсошпальную решетку и производить сварку рельсов, не раскрепляя их от шпал.</a:t>
            </a:r>
          </a:p>
          <a:p>
            <a:r>
              <a:rPr lang="ru-RU" b="1" dirty="0"/>
              <a:t>Техническая характеристика</a:t>
            </a:r>
            <a:endParaRPr lang="ru-RU" dirty="0"/>
          </a:p>
          <a:p>
            <a:r>
              <a:rPr lang="ru-RU" dirty="0"/>
              <a:t>Производительность при сварке стыков рельсов Р 65, стыков/ч - 13</a:t>
            </a:r>
            <a:br>
              <a:rPr lang="ru-RU" dirty="0"/>
            </a:br>
            <a:r>
              <a:rPr lang="ru-RU" dirty="0"/>
              <a:t>Площадь поперечного сечения свариваемых рельсов, мм2 - 6400 - 10000</a:t>
            </a:r>
          </a:p>
          <a:p>
            <a:r>
              <a:rPr lang="ru-RU" dirty="0"/>
              <a:t>Скорость движения машины, км/ч:</a:t>
            </a:r>
            <a:br>
              <a:rPr lang="ru-RU" dirty="0"/>
            </a:br>
            <a:r>
              <a:rPr lang="ru-RU" dirty="0"/>
              <a:t>самоходом - 100</a:t>
            </a:r>
            <a:br>
              <a:rPr lang="ru-RU" dirty="0"/>
            </a:br>
            <a:r>
              <a:rPr lang="ru-RU" dirty="0"/>
              <a:t>в транспортном положении состава поезда - 100 </a:t>
            </a:r>
            <a:br>
              <a:rPr lang="ru-RU" dirty="0"/>
            </a:br>
            <a:r>
              <a:rPr lang="ru-RU" dirty="0"/>
              <a:t>с прицепной нагрузкой 90 т - 80 </a:t>
            </a:r>
            <a:br>
              <a:rPr lang="ru-RU" dirty="0"/>
            </a:br>
            <a:r>
              <a:rPr lang="ru-RU" dirty="0"/>
              <a:t>в рабочем положении при управлении с выносного пульта - 5</a:t>
            </a:r>
          </a:p>
          <a:p>
            <a:r>
              <a:rPr lang="ru-RU" dirty="0"/>
              <a:t>Экипаж - тележечный-железнодорожный</a:t>
            </a:r>
            <a:br>
              <a:rPr lang="ru-RU" dirty="0"/>
            </a:br>
            <a:r>
              <a:rPr lang="ru-RU" dirty="0"/>
              <a:t>Габарит, ГОСТ 9238-83 - 02-ВМ</a:t>
            </a:r>
            <a:br>
              <a:rPr lang="ru-RU" dirty="0"/>
            </a:br>
            <a:r>
              <a:rPr lang="ru-RU" dirty="0"/>
              <a:t>Колея, мм - 1520, 1435 </a:t>
            </a:r>
            <a:br>
              <a:rPr lang="ru-RU" dirty="0"/>
            </a:br>
            <a:r>
              <a:rPr lang="ru-RU" dirty="0"/>
              <a:t>Масса, т - 44 </a:t>
            </a:r>
            <a:br>
              <a:rPr lang="ru-RU" dirty="0"/>
            </a:br>
            <a:r>
              <a:rPr lang="ru-RU" dirty="0"/>
              <a:t>Обслуживающий персонал, чел. - 2</a:t>
            </a: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077072"/>
            <a:ext cx="4286250" cy="2638425"/>
          </a:xfrm>
          <a:prstGeom prst="rect">
            <a:avLst/>
          </a:prstGeom>
          <a:noFill/>
          <a:ln>
            <a:noFill/>
          </a:ln>
          <a:effectLst>
            <a:glow rad="228600">
              <a:schemeClr val="accent6">
                <a:satMod val="175000"/>
                <a:alpha val="4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84820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Машина путевая рельсосварочная самоходная ПРСМ-4</a:t>
            </a:r>
            <a:endParaRPr lang="ru-RU" dirty="0"/>
          </a:p>
        </p:txBody>
      </p:sp>
      <p:sp>
        <p:nvSpPr>
          <p:cNvPr id="3" name="Объект 2"/>
          <p:cNvSpPr>
            <a:spLocks noGrp="1"/>
          </p:cNvSpPr>
          <p:nvPr>
            <p:ph sz="quarter" idx="1"/>
          </p:nvPr>
        </p:nvSpPr>
        <p:spPr/>
        <p:txBody>
          <a:bodyPr>
            <a:normAutofit fontScale="47500" lnSpcReduction="20000"/>
          </a:bodyPr>
          <a:lstStyle/>
          <a:p>
            <a:pPr marL="0" indent="0">
              <a:buNone/>
            </a:pPr>
            <a:r>
              <a:rPr lang="ru-RU" dirty="0" smtClean="0"/>
              <a:t>Предназначена для сварки </a:t>
            </a:r>
            <a:r>
              <a:rPr lang="ru-RU" dirty="0" err="1" smtClean="0"/>
              <a:t>электроконтактным</a:t>
            </a:r>
            <a:r>
              <a:rPr lang="ru-RU" dirty="0" smtClean="0"/>
              <a:t> способом стыков железнодорожных рельсов. Сварка рельсов может производиться как лежащих в пути, непосредственно по которому передвигается машина, так и рельсов, уложенных вдоль этого пути внутри или снаружи колеи на расстоянии 2600 мм от оси пути.</a:t>
            </a:r>
          </a:p>
          <a:p>
            <a:pPr marL="0" indent="0">
              <a:buNone/>
            </a:pPr>
            <a:endParaRPr lang="ru-RU" sz="3000" b="1" dirty="0" smtClean="0"/>
          </a:p>
          <a:p>
            <a:pPr marL="0" indent="0">
              <a:buNone/>
            </a:pPr>
            <a:r>
              <a:rPr lang="ru-RU" sz="3000" b="1" dirty="0" smtClean="0"/>
              <a:t>Техническая характеристика</a:t>
            </a:r>
          </a:p>
          <a:p>
            <a:r>
              <a:rPr lang="ru-RU" dirty="0" smtClean="0"/>
              <a:t>Ширина колеи, мм - 1435, 1520 </a:t>
            </a:r>
          </a:p>
          <a:p>
            <a:r>
              <a:rPr lang="ru-RU" dirty="0" smtClean="0"/>
              <a:t>Производительность, стыков/ч. - 12</a:t>
            </a:r>
          </a:p>
          <a:p>
            <a:r>
              <a:rPr lang="ru-RU" dirty="0" smtClean="0"/>
              <a:t>Сечение свариваемых рельсов, мм2 - 6400-10000</a:t>
            </a:r>
          </a:p>
          <a:p>
            <a:pPr marL="0" indent="0">
              <a:buNone/>
            </a:pPr>
            <a:r>
              <a:rPr lang="ru-RU" dirty="0" smtClean="0"/>
              <a:t>Скорость передвижения, км/ч:</a:t>
            </a:r>
          </a:p>
          <a:p>
            <a:r>
              <a:rPr lang="ru-RU" dirty="0" err="1" smtClean="0"/>
              <a:t>cамоходом</a:t>
            </a:r>
            <a:r>
              <a:rPr lang="ru-RU" dirty="0" smtClean="0"/>
              <a:t> - 80 </a:t>
            </a:r>
          </a:p>
          <a:p>
            <a:r>
              <a:rPr lang="ru-RU" dirty="0" smtClean="0"/>
              <a:t>в составе поезда – 100</a:t>
            </a:r>
          </a:p>
          <a:p>
            <a:pPr marL="0" indent="0">
              <a:buNone/>
            </a:pPr>
            <a:r>
              <a:rPr lang="ru-RU" dirty="0" smtClean="0"/>
              <a:t>Масса прицепной единицы, т - 90</a:t>
            </a:r>
          </a:p>
          <a:p>
            <a:pPr marL="0" indent="0">
              <a:buNone/>
            </a:pPr>
            <a:r>
              <a:rPr lang="ru-RU" dirty="0" smtClean="0"/>
              <a:t>Нагрузка от колеса на рельсы, кН - 195</a:t>
            </a:r>
          </a:p>
          <a:p>
            <a:pPr marL="0" indent="0">
              <a:buNone/>
            </a:pPr>
            <a:r>
              <a:rPr lang="ru-RU" dirty="0" smtClean="0"/>
              <a:t>База, мм - 7000 </a:t>
            </a:r>
          </a:p>
          <a:p>
            <a:pPr marL="0" indent="0">
              <a:buNone/>
            </a:pPr>
            <a:r>
              <a:rPr lang="ru-RU" dirty="0" smtClean="0"/>
              <a:t>Мощность дизель-генератора, кВт - 200 </a:t>
            </a:r>
          </a:p>
          <a:p>
            <a:pPr marL="0" indent="0">
              <a:buNone/>
            </a:pPr>
            <a:r>
              <a:rPr lang="ru-RU" dirty="0" smtClean="0"/>
              <a:t>Напряжение тока, В - 400 </a:t>
            </a:r>
          </a:p>
          <a:p>
            <a:pPr marL="0" indent="0">
              <a:buNone/>
            </a:pPr>
            <a:r>
              <a:rPr lang="ru-RU" dirty="0" smtClean="0"/>
              <a:t>Частота тока, Гц - 50</a:t>
            </a:r>
          </a:p>
          <a:p>
            <a:pPr marL="0" indent="0">
              <a:buNone/>
            </a:pPr>
            <a:r>
              <a:rPr lang="ru-RU" dirty="0" smtClean="0"/>
              <a:t>Машинное время сварки рельса сечением 8200 мм2, с - 185</a:t>
            </a:r>
          </a:p>
          <a:p>
            <a:pPr marL="0" indent="0">
              <a:buNone/>
            </a:pPr>
            <a:r>
              <a:rPr lang="ru-RU" dirty="0" smtClean="0"/>
              <a:t>Габаритные размеры, мм:</a:t>
            </a:r>
          </a:p>
          <a:p>
            <a:r>
              <a:rPr lang="ru-RU" dirty="0" smtClean="0"/>
              <a:t>длина - 13300 </a:t>
            </a:r>
          </a:p>
          <a:p>
            <a:r>
              <a:rPr lang="ru-RU" dirty="0" smtClean="0"/>
              <a:t>ширина - 3030</a:t>
            </a:r>
          </a:p>
          <a:p>
            <a:r>
              <a:rPr lang="ru-RU" dirty="0" smtClean="0"/>
              <a:t>высота (в транспортном положении) - 3715</a:t>
            </a:r>
          </a:p>
          <a:p>
            <a:r>
              <a:rPr lang="ru-RU" dirty="0" smtClean="0"/>
              <a:t>Масса, т - 36</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64904"/>
            <a:ext cx="4286250" cy="2867025"/>
          </a:xfrm>
          <a:prstGeom prst="rect">
            <a:avLst/>
          </a:prstGeom>
          <a:noFill/>
          <a:ln>
            <a:noFill/>
          </a:ln>
          <a:effectLst>
            <a:glow rad="228600">
              <a:schemeClr val="accent6">
                <a:satMod val="175000"/>
                <a:alpha val="4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889648"/>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76712"/>
          </a:xfrm>
        </p:spPr>
        <p:txBody>
          <a:bodyPr>
            <a:normAutofit/>
          </a:bodyPr>
          <a:lstStyle/>
          <a:p>
            <a:r>
              <a:rPr lang="ru-RU" dirty="0" smtClean="0"/>
              <a:t>Вагоны -дефектоскопы</a:t>
            </a:r>
            <a:endParaRPr lang="ru-RU" dirty="0"/>
          </a:p>
        </p:txBody>
      </p:sp>
      <p:sp>
        <p:nvSpPr>
          <p:cNvPr id="3" name="Объект 2"/>
          <p:cNvSpPr>
            <a:spLocks noGrp="1"/>
          </p:cNvSpPr>
          <p:nvPr>
            <p:ph sz="quarter" idx="1"/>
          </p:nvPr>
        </p:nvSpPr>
        <p:spPr>
          <a:xfrm>
            <a:off x="457200" y="1196752"/>
            <a:ext cx="8229600" cy="5472608"/>
          </a:xfrm>
        </p:spPr>
        <p:txBody>
          <a:bodyPr>
            <a:normAutofit fontScale="47500" lnSpcReduction="20000"/>
          </a:bodyPr>
          <a:lstStyle/>
          <a:p>
            <a:pPr marL="0" indent="0">
              <a:buNone/>
            </a:pPr>
            <a:r>
              <a:rPr lang="ru-RU" dirty="0" smtClean="0"/>
              <a:t>Вагон-дефектоскоп — вид подвижного состава железных дорог предназначенный для сплошного скоростного контроля головок рельсов, уложенных в путь, и выявления в них наружных и скрытых дефектов.</a:t>
            </a:r>
          </a:p>
          <a:p>
            <a:pPr marL="0" indent="0">
              <a:buNone/>
            </a:pPr>
            <a:endParaRPr lang="ru-RU" dirty="0"/>
          </a:p>
          <a:p>
            <a:pPr marL="0" indent="0">
              <a:buNone/>
            </a:pPr>
            <a:r>
              <a:rPr lang="ru-RU" dirty="0" smtClean="0"/>
              <a:t>Вагоны-дефектоскопы выпускаются на базе четырёхосных пассажирских вагонов, перемещаемых локомотивом, с ультразвуковым и магнитным искательными устройствами.</a:t>
            </a:r>
          </a:p>
          <a:p>
            <a:pPr marL="0" indent="0">
              <a:buNone/>
            </a:pPr>
            <a:endParaRPr lang="ru-RU" dirty="0"/>
          </a:p>
          <a:p>
            <a:pPr marL="0" indent="0">
              <a:buNone/>
            </a:pPr>
            <a:r>
              <a:rPr lang="ru-RU" dirty="0" smtClean="0"/>
              <a:t>В ультразвуковом вагоне-дефектоскопе в основном используется эхо (признаком обнаружения дефекта является принятый отраженный сигнал от него) и зеркально-теневой методы (признаком обнаружения дефекта является изменение интенсивности ультразвуковых сигналов, отражаемых подошвой рельса). </a:t>
            </a:r>
          </a:p>
          <a:p>
            <a:pPr marL="0" indent="0">
              <a:buNone/>
            </a:pPr>
            <a:endParaRPr lang="ru-RU" dirty="0" smtClean="0"/>
          </a:p>
          <a:p>
            <a:pPr marL="0" indent="0">
              <a:buNone/>
            </a:pPr>
            <a:r>
              <a:rPr lang="ru-RU" dirty="0" smtClean="0"/>
              <a:t>В России до недавнего времени наибольшее распространение имели вагоны-дефектоскопы с магнитными искателями. Принцип действия магнитного искателя основан на использовании магнитодинамического поля, возникающего в рельсе при намагничивании его движущимся постоянным магнитом. Дефект обнаруживается по изменению плотности вихревых токов и направления движения магнитного потока, </a:t>
            </a:r>
            <a:r>
              <a:rPr lang="ru-RU" dirty="0" err="1" smtClean="0"/>
              <a:t>обтекающегоего</a:t>
            </a:r>
            <a:r>
              <a:rPr lang="ru-RU" dirty="0" smtClean="0"/>
              <a:t> трещину в рельсе. При движении вагона-дефектоскопа каждая рельсовая нить намагничивается электромагнитом, в искательной катушке наводится ЭДС в виде одиночных импульсов различного значения, длительности и формы. После усиления записываются на киноплёнке или бумажной ленте. Контроль этим способом позволяет выявить внутренние поперечные трещины, которые поражают до 35 % площади сечения головки рельса на глубине более 5—6 миллиметров, и продольные трещины на глубине 4—5 миллиметров. Рабочая скорость магнитного вагона-дефектоскопа достигает 70 километров в час.</a:t>
            </a:r>
          </a:p>
          <a:p>
            <a:pPr marL="0" indent="0">
              <a:buNone/>
            </a:pPr>
            <a:endParaRPr lang="ru-RU" dirty="0" smtClean="0"/>
          </a:p>
          <a:p>
            <a:pPr marL="0" indent="0">
              <a:buNone/>
            </a:pPr>
            <a:r>
              <a:rPr lang="ru-RU" dirty="0" smtClean="0"/>
              <a:t>В 2000-х годах идет постепенная замена магнитных и ультразвуковых вагонов на совмещенные, которые объединяют достоинства обоих методов: магнитным методом выявляются дефекты на малых глубинах и не требуется непосредственный контакт с рельсом, ультразвуковым — дефекты глубокого и среднего залегания.</a:t>
            </a:r>
          </a:p>
          <a:p>
            <a:pPr marL="0" indent="0">
              <a:buNone/>
            </a:pPr>
            <a:endParaRPr lang="ru-RU" dirty="0" smtClean="0"/>
          </a:p>
          <a:p>
            <a:pPr marL="0" indent="0">
              <a:buNone/>
            </a:pPr>
            <a:r>
              <a:rPr lang="ru-RU" dirty="0" smtClean="0"/>
              <a:t>Улучшению качества контроля способствуют повышение чувствительности измерительной и регистрирующей систем и выявление в ранней стадии дефектов, находящихся на больший глубине, а также автоматизация процесса расшифровки сигналов.</a:t>
            </a:r>
            <a:endParaRPr lang="ru-RU" dirty="0"/>
          </a:p>
        </p:txBody>
      </p:sp>
    </p:spTree>
    <p:extLst>
      <p:ext uri="{BB962C8B-B14F-4D97-AF65-F5344CB8AC3E}">
        <p14:creationId xmlns:p14="http://schemas.microsoft.com/office/powerpoint/2010/main" val="399059775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Измерительная тележка вагона – дефектоскопа </a:t>
            </a:r>
            <a:endParaRPr lang="ru-RU"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943649" y="1600200"/>
            <a:ext cx="6494701" cy="4873625"/>
          </a:xfrm>
          <a:prstGeom prst="rect">
            <a:avLst/>
          </a:prstGeom>
          <a:noFill/>
          <a:ln>
            <a:noFill/>
          </a:ln>
          <a:effectLst>
            <a:glow rad="228600">
              <a:schemeClr val="accent6">
                <a:satMod val="175000"/>
                <a:alpha val="4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43491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62</TotalTime>
  <Words>2400</Words>
  <Application>Microsoft Office PowerPoint</Application>
  <PresentationFormat>Экран (4:3)</PresentationFormat>
  <Paragraphs>150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Эркер</vt:lpstr>
      <vt:lpstr>Вагоны для ремонта и проверки пути</vt:lpstr>
      <vt:lpstr>Путеизмерительный вагон</vt:lpstr>
      <vt:lpstr> </vt:lpstr>
      <vt:lpstr> </vt:lpstr>
      <vt:lpstr>Путевая рельсосварочная самоходная машина ПРСМ – 6 </vt:lpstr>
      <vt:lpstr>Путевая рельсосварочная самоходная машина ПРСМ-5 </vt:lpstr>
      <vt:lpstr>Машина путевая рельсосварочная самоходная ПРСМ-4</vt:lpstr>
      <vt:lpstr>Вагоны -дефектоскопы</vt:lpstr>
      <vt:lpstr>Измерительная тележка вагона – дефектоскопа </vt:lpstr>
      <vt:lpstr>Георадар</vt:lpstr>
      <vt:lpstr>Презентация PowerPoint</vt:lpstr>
      <vt:lpstr>Презентация PowerPoint</vt:lpstr>
      <vt:lpstr>Презентация PowerPoint</vt:lpstr>
      <vt:lpstr>Презентация PowerPoint</vt:lpstr>
      <vt:lpstr>  Георадар ОКО-2</vt:lpstr>
      <vt:lpstr>Параметры ОКО-2</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Fess</dc:creator>
  <cp:lastModifiedBy>Fess</cp:lastModifiedBy>
  <cp:revision>6</cp:revision>
  <dcterms:created xsi:type="dcterms:W3CDTF">2013-04-02T05:17:00Z</dcterms:created>
  <dcterms:modified xsi:type="dcterms:W3CDTF">2013-04-02T06:19:25Z</dcterms:modified>
</cp:coreProperties>
</file>