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58" r:id="rId4"/>
    <p:sldId id="266" r:id="rId5"/>
    <p:sldId id="267" r:id="rId6"/>
    <p:sldId id="264" r:id="rId7"/>
    <p:sldId id="260" r:id="rId8"/>
    <p:sldId id="265" r:id="rId9"/>
    <p:sldId id="273" r:id="rId10"/>
    <p:sldId id="274" r:id="rId11"/>
    <p:sldId id="268" r:id="rId12"/>
    <p:sldId id="269" r:id="rId13"/>
    <p:sldId id="272" r:id="rId14"/>
    <p:sldId id="26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Documents\&#1072;&#1085;&#1072;&#1083;&#1080;&#1079;\&#1040;&#1085;&#1072;&#1083;&#1080;&#1079;%202010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44;&#1086;&#1082;&#1091;&#1084;&#1077;&#1085;&#1090;&#1099;\Documents\&#1101;&#1082;.%20&#1087;&#1086;&#1082;&#1072;&#1079;&#1072;&#1090;&#1077;&#1083;&#1080;\&#1101;&#1082;.%20&#1087;&#1086;&#1082;&#1072;&#1079;&#1072;&#1090;&#1077;&#1083;&#1080;2010.xls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Documents\&#1054;&#1060;\&#1054;&#1060;%2001.01.2010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Documents\&#1091;&#1082;&#1086;&#1084;&#1087;&#1083;&#1077;&#1082;&#1090;&#1086;&#1074;&#1072;&#1085;&#1085;&#1086;&#1089;&#1090;&#1100;\&#1059;&#1082;&#1086;&#1084;&#1087;&#1083;&#1077;&#1082;&#1090;&#1086;&#1074;&#1072;&#1085;&#1085;&#1086;&#1089;&#1090;&#1100;%20&#1087;&#1086;%20%20%20&#1064;&#1063;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Documents\&#1091;&#1082;&#1086;&#1084;&#1087;&#1083;&#1077;&#1082;&#1090;&#1086;&#1074;&#1072;&#1085;&#1085;&#1086;&#1089;&#1090;&#1100;\&#1059;&#1082;&#1086;&#1084;&#1087;&#1083;&#1077;&#1082;&#1090;&#1086;&#1074;&#1072;&#1085;&#1085;&#1086;&#1089;&#1090;&#1100;%20&#1087;&#1086;%20%20%20&#1064;&#1063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Эксплуатационные расходы по элементам затрат</a:t>
            </a:r>
          </a:p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за 2010 год</a:t>
            </a:r>
          </a:p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(всего 43 125,591 </a:t>
            </a:r>
            <a:r>
              <a:rPr lang="ru-RU" sz="1400" baseline="0">
                <a:latin typeface="Times New Roman" pitchFamily="18" charset="0"/>
                <a:cs typeface="Times New Roman" pitchFamily="18" charset="0"/>
              </a:rPr>
              <a:t>млн. руб. ( в т.ч. ДКСС - 3 731,679 млн.руб.)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2848859277205741"/>
          <c:y val="6.6672842365292475E-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1448771053584464"/>
          <c:y val="0.21057282372832195"/>
          <c:w val="0.77102457892831122"/>
          <c:h val="0.65046700181143857"/>
        </c:manualLayout>
      </c:layout>
      <c:pie3DChart>
        <c:varyColors val="1"/>
        <c:ser>
          <c:idx val="0"/>
          <c:order val="0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элементы'!$B$7:$P$7</c:f>
            </c:numRef>
          </c:val>
        </c:ser>
        <c:ser>
          <c:idx val="1"/>
          <c:order val="1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элементы'!$B$8:$P$8</c:f>
            </c:numRef>
          </c:val>
        </c:ser>
        <c:ser>
          <c:idx val="2"/>
          <c:order val="2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элементы'!$B$9:$P$9</c:f>
            </c:numRef>
          </c:val>
        </c:ser>
        <c:ser>
          <c:idx val="3"/>
          <c:order val="3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элементы'!$B$10:$P$10</c:f>
            </c:numRef>
          </c:val>
        </c:ser>
        <c:ser>
          <c:idx val="4"/>
          <c:order val="4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элементы'!$B$11:$P$11</c:f>
            </c:numRef>
          </c:val>
        </c:ser>
        <c:ser>
          <c:idx val="5"/>
          <c:order val="5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элементы'!$B$12:$P$12</c:f>
            </c:numRef>
          </c:val>
        </c:ser>
        <c:ser>
          <c:idx val="6"/>
          <c:order val="6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элементы'!$B$13:$P$13</c:f>
            </c:numRef>
          </c:val>
        </c:ser>
        <c:ser>
          <c:idx val="7"/>
          <c:order val="7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элементы'!$B$14:$P$14</c:f>
            </c:numRef>
          </c:val>
        </c:ser>
        <c:ser>
          <c:idx val="8"/>
          <c:order val="8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элементы'!$B$15:$P$15</c:f>
            </c:numRef>
          </c:val>
        </c:ser>
        <c:ser>
          <c:idx val="9"/>
          <c:order val="9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элементы'!$B$16:$P$16</c:f>
            </c:numRef>
          </c:val>
        </c:ser>
        <c:ser>
          <c:idx val="10"/>
          <c:order val="10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элементы'!$B$17:$P$17</c:f>
            </c:numRef>
          </c:val>
        </c:ser>
        <c:ser>
          <c:idx val="11"/>
          <c:order val="11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элементы'!$B$18:$P$18</c:f>
            </c:numRef>
          </c:val>
        </c:ser>
        <c:ser>
          <c:idx val="12"/>
          <c:order val="12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элементы'!$B$19:$P$19</c:f>
            </c:numRef>
          </c:val>
        </c:ser>
        <c:ser>
          <c:idx val="13"/>
          <c:order val="13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элементы'!$B$20:$P$20</c:f>
            </c:numRef>
          </c:val>
        </c:ser>
        <c:ser>
          <c:idx val="14"/>
          <c:order val="14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элементы'!$B$21:$P$21</c:f>
            </c:numRef>
          </c:val>
        </c:ser>
        <c:ser>
          <c:idx val="15"/>
          <c:order val="15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элементы'!$B$22:$P$22</c:f>
            </c:numRef>
          </c:val>
        </c:ser>
        <c:ser>
          <c:idx val="16"/>
          <c:order val="16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элементы'!$B$23:$P$23</c:f>
            </c:numRef>
          </c:val>
        </c:ser>
        <c:ser>
          <c:idx val="17"/>
          <c:order val="17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элементы'!$B$24:$P$24</c:f>
            </c:numRef>
          </c:val>
        </c:ser>
        <c:ser>
          <c:idx val="18"/>
          <c:order val="18"/>
          <c:explosion val="25"/>
          <c:dLbls>
            <c:showCatName val="1"/>
            <c:showPercent val="1"/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элементы'!$B$25:$P$25</c:f>
            </c:numRef>
          </c:val>
        </c:ser>
        <c:ser>
          <c:idx val="19"/>
          <c:order val="19"/>
          <c:explosion val="25"/>
          <c:dPt>
            <c:idx val="0"/>
            <c:explosion val="11"/>
            <c:spPr>
              <a:solidFill>
                <a:srgbClr val="FFFF99"/>
              </a:solidFill>
            </c:spPr>
          </c:dPt>
          <c:dPt>
            <c:idx val="1"/>
            <c:explosion val="17"/>
          </c:dPt>
          <c:dPt>
            <c:idx val="2"/>
            <c:explosion val="34"/>
          </c:dPt>
          <c:dPt>
            <c:idx val="6"/>
            <c:explosion val="14"/>
          </c:dPt>
          <c:dPt>
            <c:idx val="7"/>
            <c:explosion val="7"/>
          </c:dPt>
          <c:dLbls>
            <c:dLbl>
              <c:idx val="0"/>
              <c:layout>
                <c:manualLayout>
                  <c:x val="-5.0077847151981493E-3"/>
                  <c:y val="-1.1196693830747978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1.5170545613097802E-2"/>
                  <c:y val="2.6687336229594346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-1.1645611132891264E-2"/>
                  <c:y val="2.9690127701507991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-1.0383986691131141E-2"/>
                  <c:y val="6.6297232758675079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-0.13066157915567633"/>
                  <c:y val="6.2781005019965461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-3.9957366520672111E-2"/>
                  <c:y val="-7.9652881053030918E-3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-9.0710483559444267E-3"/>
                  <c:y val="-3.2569046524144524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-5.4395780599177594E-2"/>
                  <c:y val="1.312921673738675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numFmt formatCode="0.00%" sourceLinked="0"/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Percent val="1"/>
            <c:separator>
</c:separator>
            <c:showLeaderLines val="1"/>
          </c:dLbls>
          <c:cat>
            <c:strRef>
              <c:f>'эк. расх. элементы'!$B$6:$P$6</c:f>
              <c:strCache>
                <c:ptCount val="8"/>
                <c:pt idx="0">
                  <c:v>Затраты на оплату труда</c:v>
                </c:pt>
                <c:pt idx="1">
                  <c:v>Отчисления на социальные нужды</c:v>
                </c:pt>
                <c:pt idx="2">
                  <c:v>Материалы</c:v>
                </c:pt>
                <c:pt idx="3">
                  <c:v>Топливо</c:v>
                </c:pt>
                <c:pt idx="4">
                  <c:v>Электроэнергия     </c:v>
                </c:pt>
                <c:pt idx="5">
                  <c:v>Прочие материальные затраты</c:v>
                </c:pt>
                <c:pt idx="6">
                  <c:v>Амортизация </c:v>
                </c:pt>
                <c:pt idx="7">
                  <c:v>Прочие затраты </c:v>
                </c:pt>
              </c:strCache>
            </c:strRef>
          </c:cat>
          <c:val>
            <c:numRef>
              <c:f>'эк. расх. элементы'!$B$26:$P$26</c:f>
              <c:numCache>
                <c:formatCode>0</c:formatCode>
                <c:ptCount val="8"/>
                <c:pt idx="0">
                  <c:v>16356448</c:v>
                </c:pt>
                <c:pt idx="1">
                  <c:v>3479350</c:v>
                </c:pt>
                <c:pt idx="2">
                  <c:v>2147188</c:v>
                </c:pt>
                <c:pt idx="3">
                  <c:v>235939</c:v>
                </c:pt>
                <c:pt idx="4">
                  <c:v>1653538</c:v>
                </c:pt>
                <c:pt idx="5">
                  <c:v>5333764</c:v>
                </c:pt>
                <c:pt idx="6">
                  <c:v>12016091</c:v>
                </c:pt>
                <c:pt idx="7">
                  <c:v>1903274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Эксплуатационные расходы на 1 техническую единицу в хозяйстве автоматики</a:t>
            </a:r>
            <a:r>
              <a:rPr lang="ru-RU" baseline="0"/>
              <a:t> и телемеханики за 2010 год</a:t>
            </a:r>
            <a:endParaRPr lang="ru-RU"/>
          </a:p>
        </c:rich>
      </c:tx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'01.01.11 в анализ (2)'!$B$1</c:f>
              <c:strCache>
                <c:ptCount val="1"/>
                <c:pt idx="0">
                  <c:v>2009</c:v>
                </c:pt>
              </c:strCache>
            </c:strRef>
          </c:tx>
          <c:dLbls>
            <c:txPr>
              <a:bodyPr rot="-5400000" vert="horz"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'01.01.11 в анализ (2)'!$A$2:$A$18</c:f>
              <c:strCache>
                <c:ptCount val="17"/>
                <c:pt idx="0">
                  <c:v>ОКТ</c:v>
                </c:pt>
                <c:pt idx="1">
                  <c:v>ЗАБ</c:v>
                </c:pt>
                <c:pt idx="2">
                  <c:v>ДВОСТ</c:v>
                </c:pt>
                <c:pt idx="3">
                  <c:v>САХ</c:v>
                </c:pt>
                <c:pt idx="4">
                  <c:v>ВСИБ</c:v>
                </c:pt>
                <c:pt idx="5">
                  <c:v>СЕВ</c:v>
                </c:pt>
                <c:pt idx="6">
                  <c:v>КРАС</c:v>
                </c:pt>
                <c:pt idx="7">
                  <c:v>КЛНГ</c:v>
                </c:pt>
                <c:pt idx="8">
                  <c:v>МОСК</c:v>
                </c:pt>
                <c:pt idx="9">
                  <c:v>ПРИВ</c:v>
                </c:pt>
                <c:pt idx="10">
                  <c:v>СВЕРД</c:v>
                </c:pt>
                <c:pt idx="11">
                  <c:v>СКАВ</c:v>
                </c:pt>
                <c:pt idx="12">
                  <c:v>ЗСИБ</c:v>
                </c:pt>
                <c:pt idx="13">
                  <c:v>КБШ</c:v>
                </c:pt>
                <c:pt idx="14">
                  <c:v>ЮВОСТ</c:v>
                </c:pt>
                <c:pt idx="15">
                  <c:v>ГОРЬК</c:v>
                </c:pt>
                <c:pt idx="16">
                  <c:v>ЮУР</c:v>
                </c:pt>
              </c:strCache>
            </c:strRef>
          </c:cat>
          <c:val>
            <c:numRef>
              <c:f>'01.01.11 в анализ (2)'!$B$2:$B$18</c:f>
              <c:numCache>
                <c:formatCode>0.0</c:formatCode>
                <c:ptCount val="17"/>
                <c:pt idx="0">
                  <c:v>1103.125201398012</c:v>
                </c:pt>
                <c:pt idx="1">
                  <c:v>962.80990712074299</c:v>
                </c:pt>
                <c:pt idx="2">
                  <c:v>955.3733224888166</c:v>
                </c:pt>
                <c:pt idx="3">
                  <c:v>1186.0731707317073</c:v>
                </c:pt>
                <c:pt idx="4">
                  <c:v>904.77730294396963</c:v>
                </c:pt>
                <c:pt idx="5">
                  <c:v>911.49961211157017</c:v>
                </c:pt>
                <c:pt idx="6">
                  <c:v>830.08699924851214</c:v>
                </c:pt>
                <c:pt idx="7">
                  <c:v>817.37623762376234</c:v>
                </c:pt>
                <c:pt idx="8">
                  <c:v>740.03932753037805</c:v>
                </c:pt>
                <c:pt idx="9">
                  <c:v>790.31273946360159</c:v>
                </c:pt>
                <c:pt idx="10">
                  <c:v>766.22239999999999</c:v>
                </c:pt>
                <c:pt idx="11">
                  <c:v>755.72738568670002</c:v>
                </c:pt>
                <c:pt idx="12">
                  <c:v>744.34474474474439</c:v>
                </c:pt>
                <c:pt idx="13">
                  <c:v>705.13376205787858</c:v>
                </c:pt>
                <c:pt idx="14">
                  <c:v>667.87462995160001</c:v>
                </c:pt>
                <c:pt idx="15">
                  <c:v>635.25592764972339</c:v>
                </c:pt>
                <c:pt idx="16">
                  <c:v>707.10293213782154</c:v>
                </c:pt>
              </c:numCache>
            </c:numRef>
          </c:val>
        </c:ser>
        <c:ser>
          <c:idx val="1"/>
          <c:order val="1"/>
          <c:tx>
            <c:strRef>
              <c:f>'01.01.11 в анализ (2)'!$C$1</c:f>
              <c:strCache>
                <c:ptCount val="1"/>
                <c:pt idx="0">
                  <c:v>2010</c:v>
                </c:pt>
              </c:strCache>
            </c:strRef>
          </c:tx>
          <c:dLbls>
            <c:txPr>
              <a:bodyPr rot="-5400000" vert="horz"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'01.01.11 в анализ (2)'!$A$2:$A$18</c:f>
              <c:strCache>
                <c:ptCount val="17"/>
                <c:pt idx="0">
                  <c:v>ОКТ</c:v>
                </c:pt>
                <c:pt idx="1">
                  <c:v>ЗАБ</c:v>
                </c:pt>
                <c:pt idx="2">
                  <c:v>ДВОСТ</c:v>
                </c:pt>
                <c:pt idx="3">
                  <c:v>САХ</c:v>
                </c:pt>
                <c:pt idx="4">
                  <c:v>ВСИБ</c:v>
                </c:pt>
                <c:pt idx="5">
                  <c:v>СЕВ</c:v>
                </c:pt>
                <c:pt idx="6">
                  <c:v>КРАС</c:v>
                </c:pt>
                <c:pt idx="7">
                  <c:v>КЛНГ</c:v>
                </c:pt>
                <c:pt idx="8">
                  <c:v>МОСК</c:v>
                </c:pt>
                <c:pt idx="9">
                  <c:v>ПРИВ</c:v>
                </c:pt>
                <c:pt idx="10">
                  <c:v>СВЕРД</c:v>
                </c:pt>
                <c:pt idx="11">
                  <c:v>СКАВ</c:v>
                </c:pt>
                <c:pt idx="12">
                  <c:v>ЗСИБ</c:v>
                </c:pt>
                <c:pt idx="13">
                  <c:v>КБШ</c:v>
                </c:pt>
                <c:pt idx="14">
                  <c:v>ЮВОСТ</c:v>
                </c:pt>
                <c:pt idx="15">
                  <c:v>ГОРЬК</c:v>
                </c:pt>
                <c:pt idx="16">
                  <c:v>ЮУР</c:v>
                </c:pt>
              </c:strCache>
            </c:strRef>
          </c:cat>
          <c:val>
            <c:numRef>
              <c:f>'01.01.11 в анализ (2)'!$C$2:$C$18</c:f>
              <c:numCache>
                <c:formatCode>0.0</c:formatCode>
                <c:ptCount val="17"/>
                <c:pt idx="0">
                  <c:v>1346.1287074766001</c:v>
                </c:pt>
                <c:pt idx="1">
                  <c:v>1088.3525832719158</c:v>
                </c:pt>
                <c:pt idx="2">
                  <c:v>1086.3110644415767</c:v>
                </c:pt>
                <c:pt idx="3">
                  <c:v>1049.672318292681</c:v>
                </c:pt>
                <c:pt idx="4">
                  <c:v>1012.9097448104661</c:v>
                </c:pt>
                <c:pt idx="5">
                  <c:v>995.40705403880986</c:v>
                </c:pt>
                <c:pt idx="6">
                  <c:v>985.45735659910235</c:v>
                </c:pt>
                <c:pt idx="7">
                  <c:v>922.87621917808224</c:v>
                </c:pt>
                <c:pt idx="8">
                  <c:v>889.69783838411809</c:v>
                </c:pt>
                <c:pt idx="9">
                  <c:v>875.22669355009702</c:v>
                </c:pt>
                <c:pt idx="10">
                  <c:v>854.66136155519303</c:v>
                </c:pt>
                <c:pt idx="11">
                  <c:v>852.08697701860547</c:v>
                </c:pt>
                <c:pt idx="12">
                  <c:v>848.87432233862671</c:v>
                </c:pt>
                <c:pt idx="13">
                  <c:v>790.90662432153817</c:v>
                </c:pt>
                <c:pt idx="14">
                  <c:v>767.41901361585349</c:v>
                </c:pt>
                <c:pt idx="15">
                  <c:v>764.25375207998354</c:v>
                </c:pt>
                <c:pt idx="16">
                  <c:v>741.4090573887072</c:v>
                </c:pt>
              </c:numCache>
            </c:numRef>
          </c:val>
        </c:ser>
        <c:dLbls>
          <c:showVal val="1"/>
        </c:dLbls>
        <c:shape val="box"/>
        <c:axId val="37368960"/>
        <c:axId val="37370496"/>
        <c:axId val="0"/>
      </c:bar3DChart>
      <c:catAx>
        <c:axId val="37368960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/>
            </a:pPr>
            <a:endParaRPr lang="ru-RU"/>
          </a:p>
        </c:txPr>
        <c:crossAx val="37370496"/>
        <c:crosses val="autoZero"/>
        <c:auto val="1"/>
        <c:lblAlgn val="ctr"/>
        <c:lblOffset val="100"/>
      </c:catAx>
      <c:valAx>
        <c:axId val="37370496"/>
        <c:scaling>
          <c:orientation val="minMax"/>
        </c:scaling>
        <c:axPos val="l"/>
        <c:majorGridlines/>
        <c:numFmt formatCode="0.0" sourceLinked="1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37368960"/>
        <c:crosses val="autoZero"/>
        <c:crossBetween val="between"/>
      </c:valAx>
    </c:plotArea>
    <c:legend>
      <c:legendPos val="b"/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/>
              <a:t>Состав основных производственных средств в хозяйстве автоматики и телемеханики по состоянию на 01.01.2011 г., </a:t>
            </a:r>
          </a:p>
        </c:rich>
      </c:tx>
      <c:layout>
        <c:manualLayout>
          <c:xMode val="edge"/>
          <c:yMode val="edge"/>
          <c:x val="0.12927870127345187"/>
          <c:y val="0"/>
        </c:manualLayout>
      </c:layout>
      <c:overlay val="1"/>
    </c:title>
    <c:view3D>
      <c:rotX val="30"/>
      <c:rotY val="170"/>
      <c:perspective val="80"/>
    </c:view3D>
    <c:plotArea>
      <c:layout>
        <c:manualLayout>
          <c:layoutTarget val="inner"/>
          <c:xMode val="edge"/>
          <c:yMode val="edge"/>
          <c:x val="0"/>
          <c:y val="9.8673015976737347E-2"/>
          <c:w val="0.97428279890092051"/>
          <c:h val="0.89925229522658212"/>
        </c:manualLayout>
      </c:layout>
      <c:pie3DChart>
        <c:varyColors val="1"/>
        <c:ser>
          <c:idx val="0"/>
          <c:order val="0"/>
          <c:explosion val="18"/>
          <c:dPt>
            <c:idx val="0"/>
            <c:spPr>
              <a:solidFill>
                <a:srgbClr val="7030A0"/>
              </a:solidFill>
            </c:spPr>
          </c:dPt>
          <c:dPt>
            <c:idx val="1"/>
            <c:spPr>
              <a:solidFill>
                <a:srgbClr val="AFA5F9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explosion val="8"/>
            <c:spPr>
              <a:solidFill>
                <a:srgbClr val="92D050"/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-0.11739476392507257"/>
                  <c:y val="5.6433168882935293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7.2959696449258718E-2"/>
                  <c:y val="5.1899075374914228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-4.6708574409716833E-2"/>
                  <c:y val="7.8310353840624805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-0.21478777995566586"/>
                  <c:y val="0.12670859607279394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.10706674390794607"/>
                  <c:y val="-5.2585356291044487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4252237951276914"/>
                  <c:y val="8.6815434377756726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-6.5716785925942933E-2"/>
                  <c:y val="6.9927630934100177E-2"/>
                </c:manualLayout>
              </c:layout>
              <c:dLblPos val="bestFit"/>
              <c:showLegendKey val="1"/>
              <c:showVal val="1"/>
              <c:showCatName val="1"/>
              <c:showPercent val="1"/>
              <c:separator>
</c:separator>
            </c:dLbl>
            <c:numFmt formatCode="0.00%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1"/>
            <c:showVal val="1"/>
            <c:showCatName val="1"/>
            <c:showPercent val="1"/>
            <c:separator>
</c:separator>
            <c:showLeaderLines val="1"/>
          </c:dLbls>
          <c:cat>
            <c:strRef>
              <c:f>'01.01.2011 в анализ'!$I$29:$O$29</c:f>
              <c:strCache>
                <c:ptCount val="7"/>
                <c:pt idx="0">
                  <c:v>здания</c:v>
                </c:pt>
                <c:pt idx="1">
                  <c:v>сооружения</c:v>
                </c:pt>
                <c:pt idx="2">
                  <c:v>передаточные устройства</c:v>
                </c:pt>
                <c:pt idx="3">
                  <c:v>машины и оборудование</c:v>
                </c:pt>
                <c:pt idx="4">
                  <c:v>транспортные средства</c:v>
                </c:pt>
                <c:pt idx="5">
                  <c:v>производственный и хоз. инвентарь</c:v>
                </c:pt>
                <c:pt idx="6">
                  <c:v>прочее</c:v>
                </c:pt>
              </c:strCache>
            </c:strRef>
          </c:cat>
          <c:val>
            <c:numRef>
              <c:f>'01.01.2011 в анализ'!$I$30:$O$30</c:f>
              <c:numCache>
                <c:formatCode>_-* #,##0.00_р_._-;\-* #,##0.00_р_._-;_-* "-"??_р_._-;_-@_-</c:formatCode>
                <c:ptCount val="7"/>
                <c:pt idx="0">
                  <c:v>2.3841989860099999</c:v>
                </c:pt>
                <c:pt idx="1">
                  <c:v>5.29577564529</c:v>
                </c:pt>
                <c:pt idx="2">
                  <c:v>4.4932746623500002</c:v>
                </c:pt>
                <c:pt idx="3">
                  <c:v>94.589617744820004</c:v>
                </c:pt>
                <c:pt idx="4">
                  <c:v>0.77577126616000092</c:v>
                </c:pt>
                <c:pt idx="5">
                  <c:v>5.1752111639999994E-2</c:v>
                </c:pt>
                <c:pt idx="6">
                  <c:v>9.479024120000009E-3</c:v>
                </c:pt>
              </c:numCache>
            </c:numRef>
          </c:val>
        </c:ser>
        <c:dLbls>
          <c:showVal val="1"/>
        </c:dLbls>
      </c:pie3DChart>
      <c:spPr>
        <a:noFill/>
        <a:ln w="25400">
          <a:noFill/>
        </a:ln>
      </c:spPr>
    </c:plotArea>
    <c:plotVisOnly val="1"/>
    <c:dispBlanksAs val="zero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Укомплектованность хозяйства Ш к нормативу и к плану (%) на 01.01.2011 г.</a:t>
            </a:r>
          </a:p>
        </c:rich>
      </c:tx>
      <c:layout>
        <c:manualLayout>
          <c:xMode val="edge"/>
          <c:yMode val="edge"/>
          <c:x val="0.15424005708221758"/>
          <c:y val="1.8099543212184366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Лист1!$B$5</c:f>
              <c:strCache>
                <c:ptCount val="1"/>
                <c:pt idx="0">
                  <c:v>% к пл.</c:v>
                </c:pt>
              </c:strCache>
            </c:strRef>
          </c:tx>
          <c:dLbls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Лист1!$A$6:$A$21</c:f>
              <c:strCache>
                <c:ptCount val="16"/>
                <c:pt idx="0">
                  <c:v>ЮУР</c:v>
                </c:pt>
                <c:pt idx="1">
                  <c:v>ДВОСТ</c:v>
                </c:pt>
                <c:pt idx="2">
                  <c:v>ЗАБ</c:v>
                </c:pt>
                <c:pt idx="3">
                  <c:v>КБШ</c:v>
                </c:pt>
                <c:pt idx="4">
                  <c:v>ЗСИБ</c:v>
                </c:pt>
                <c:pt idx="5">
                  <c:v>СКАВ</c:v>
                </c:pt>
                <c:pt idx="6">
                  <c:v>ГОРЬК</c:v>
                </c:pt>
                <c:pt idx="7">
                  <c:v>СВЕРД</c:v>
                </c:pt>
                <c:pt idx="8">
                  <c:v>КРАС</c:v>
                </c:pt>
                <c:pt idx="9">
                  <c:v>ЮВОСТ</c:v>
                </c:pt>
                <c:pt idx="10">
                  <c:v>СЕВ</c:v>
                </c:pt>
                <c:pt idx="11">
                  <c:v>ОКТ</c:v>
                </c:pt>
                <c:pt idx="12">
                  <c:v>ПРИВ</c:v>
                </c:pt>
                <c:pt idx="13">
                  <c:v>ВСИБ</c:v>
                </c:pt>
                <c:pt idx="14">
                  <c:v>МОСК</c:v>
                </c:pt>
                <c:pt idx="15">
                  <c:v>КЛНГ</c:v>
                </c:pt>
              </c:strCache>
            </c:strRef>
          </c:cat>
          <c:val>
            <c:numRef>
              <c:f>Лист1!$B$6:$B$21</c:f>
              <c:numCache>
                <c:formatCode>0.00</c:formatCode>
                <c:ptCount val="16"/>
                <c:pt idx="0">
                  <c:v>98.508019395747866</c:v>
                </c:pt>
                <c:pt idx="1">
                  <c:v>97.026305756767059</c:v>
                </c:pt>
                <c:pt idx="2">
                  <c:v>100</c:v>
                </c:pt>
                <c:pt idx="3">
                  <c:v>96.749914471433513</c:v>
                </c:pt>
                <c:pt idx="4">
                  <c:v>100.38111019055508</c:v>
                </c:pt>
                <c:pt idx="5">
                  <c:v>97.501784439685878</c:v>
                </c:pt>
                <c:pt idx="6">
                  <c:v>98.442622950819697</c:v>
                </c:pt>
                <c:pt idx="7">
                  <c:v>98.961424332344222</c:v>
                </c:pt>
                <c:pt idx="8">
                  <c:v>99.088145896656414</c:v>
                </c:pt>
                <c:pt idx="9">
                  <c:v>96.649746192893303</c:v>
                </c:pt>
                <c:pt idx="10">
                  <c:v>99.686520376175551</c:v>
                </c:pt>
                <c:pt idx="11">
                  <c:v>92.502507522567626</c:v>
                </c:pt>
                <c:pt idx="12">
                  <c:v>100.56529112492927</c:v>
                </c:pt>
                <c:pt idx="13">
                  <c:v>99.054125065685767</c:v>
                </c:pt>
                <c:pt idx="14">
                  <c:v>99.119885823025626</c:v>
                </c:pt>
                <c:pt idx="15">
                  <c:v>96.078431372548877</c:v>
                </c:pt>
              </c:numCache>
            </c:numRef>
          </c:val>
        </c:ser>
        <c:ser>
          <c:idx val="1"/>
          <c:order val="1"/>
          <c:tx>
            <c:strRef>
              <c:f>Лист1!$C$5</c:f>
              <c:strCache>
                <c:ptCount val="1"/>
                <c:pt idx="0">
                  <c:v>%к рсч.</c:v>
                </c:pt>
              </c:strCache>
            </c:strRef>
          </c:tx>
          <c:dLbls>
            <c:txPr>
              <a:bodyPr rot="-5400000" vert="horz"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Лист1!$A$6:$A$21</c:f>
              <c:strCache>
                <c:ptCount val="16"/>
                <c:pt idx="0">
                  <c:v>ЮУР</c:v>
                </c:pt>
                <c:pt idx="1">
                  <c:v>ДВОСТ</c:v>
                </c:pt>
                <c:pt idx="2">
                  <c:v>ЗАБ</c:v>
                </c:pt>
                <c:pt idx="3">
                  <c:v>КБШ</c:v>
                </c:pt>
                <c:pt idx="4">
                  <c:v>ЗСИБ</c:v>
                </c:pt>
                <c:pt idx="5">
                  <c:v>СКАВ</c:v>
                </c:pt>
                <c:pt idx="6">
                  <c:v>ГОРЬК</c:v>
                </c:pt>
                <c:pt idx="7">
                  <c:v>СВЕРД</c:v>
                </c:pt>
                <c:pt idx="8">
                  <c:v>КРАС</c:v>
                </c:pt>
                <c:pt idx="9">
                  <c:v>ЮВОСТ</c:v>
                </c:pt>
                <c:pt idx="10">
                  <c:v>СЕВ</c:v>
                </c:pt>
                <c:pt idx="11">
                  <c:v>ОКТ</c:v>
                </c:pt>
                <c:pt idx="12">
                  <c:v>ПРИВ</c:v>
                </c:pt>
                <c:pt idx="13">
                  <c:v>ВСИБ</c:v>
                </c:pt>
                <c:pt idx="14">
                  <c:v>МОСК</c:v>
                </c:pt>
                <c:pt idx="15">
                  <c:v>КЛНГ</c:v>
                </c:pt>
              </c:strCache>
            </c:strRef>
          </c:cat>
          <c:val>
            <c:numRef>
              <c:f>Лист1!$C$6:$C$21</c:f>
              <c:numCache>
                <c:formatCode>0.00</c:formatCode>
                <c:ptCount val="16"/>
                <c:pt idx="0">
                  <c:v>96.329907135197388</c:v>
                </c:pt>
                <c:pt idx="1">
                  <c:v>96.255673222390314</c:v>
                </c:pt>
                <c:pt idx="2">
                  <c:v>95.365418894830569</c:v>
                </c:pt>
                <c:pt idx="3">
                  <c:v>94.645247657295855</c:v>
                </c:pt>
                <c:pt idx="4">
                  <c:v>93.97493174484984</c:v>
                </c:pt>
                <c:pt idx="5">
                  <c:v>93.593696471394324</c:v>
                </c:pt>
                <c:pt idx="6">
                  <c:v>91.61504897324015</c:v>
                </c:pt>
                <c:pt idx="7">
                  <c:v>91.404296138956468</c:v>
                </c:pt>
                <c:pt idx="8">
                  <c:v>91.31652661064426</c:v>
                </c:pt>
                <c:pt idx="9">
                  <c:v>87.419651056014686</c:v>
                </c:pt>
                <c:pt idx="10">
                  <c:v>87.259898079184538</c:v>
                </c:pt>
                <c:pt idx="11">
                  <c:v>86.919437532986407</c:v>
                </c:pt>
                <c:pt idx="12">
                  <c:v>86.025145067698219</c:v>
                </c:pt>
                <c:pt idx="13">
                  <c:v>85.720782173715207</c:v>
                </c:pt>
                <c:pt idx="14">
                  <c:v>83.206869009584651</c:v>
                </c:pt>
                <c:pt idx="15">
                  <c:v>79.674796747967449</c:v>
                </c:pt>
              </c:numCache>
            </c:numRef>
          </c:val>
        </c:ser>
        <c:dLbls>
          <c:showVal val="1"/>
        </c:dLbls>
        <c:shape val="box"/>
        <c:axId val="37739520"/>
        <c:axId val="37928320"/>
        <c:axId val="0"/>
      </c:bar3DChart>
      <c:catAx>
        <c:axId val="37739520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37928320"/>
        <c:crosses val="autoZero"/>
        <c:auto val="1"/>
        <c:lblAlgn val="ctr"/>
        <c:lblOffset val="100"/>
      </c:catAx>
      <c:valAx>
        <c:axId val="37928320"/>
        <c:scaling>
          <c:orientation val="minMax"/>
          <c:min val="75"/>
        </c:scaling>
        <c:axPos val="l"/>
        <c:majorGridlines/>
        <c:numFmt formatCode="0.00" sourceLinked="1"/>
        <c:tickLblPos val="nextTo"/>
        <c:crossAx val="37739520"/>
        <c:crosses val="autoZero"/>
        <c:crossBetween val="between"/>
      </c:valAx>
    </c:plotArea>
    <c:legend>
      <c:legendPos val="b"/>
      <c:txPr>
        <a:bodyPr/>
        <a:lstStyle/>
        <a:p>
          <a:pPr>
            <a:defRPr sz="2000" b="1"/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/>
            </a:pPr>
            <a:r>
              <a:rPr lang="ru-RU" sz="2400"/>
              <a:t>Укомплектованность ШН и ШЦМ к нормативу </a:t>
            </a:r>
          </a:p>
          <a:p>
            <a:pPr>
              <a:defRPr sz="2400"/>
            </a:pPr>
            <a:r>
              <a:rPr lang="ru-RU" sz="2400"/>
              <a:t>на 01.01.2011 г.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Лист1!$B$30</c:f>
              <c:strCache>
                <c:ptCount val="1"/>
                <c:pt idx="0">
                  <c:v>ШН</c:v>
                </c:pt>
              </c:strCache>
            </c:strRef>
          </c:tx>
          <c:dLbls>
            <c:txPr>
              <a:bodyPr rot="-5400000" vert="horz"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Лист1!$A$31:$A$46</c:f>
              <c:strCache>
                <c:ptCount val="16"/>
                <c:pt idx="0">
                  <c:v>Ю-Ур</c:v>
                </c:pt>
                <c:pt idx="1">
                  <c:v>Двост</c:v>
                </c:pt>
                <c:pt idx="2">
                  <c:v>С-Кав</c:v>
                </c:pt>
                <c:pt idx="3">
                  <c:v>Кбш</c:v>
                </c:pt>
                <c:pt idx="4">
                  <c:v>Заб</c:v>
                </c:pt>
                <c:pt idx="5">
                  <c:v>З-Сиб</c:v>
                </c:pt>
                <c:pt idx="6">
                  <c:v>Крас</c:v>
                </c:pt>
                <c:pt idx="7">
                  <c:v>Сверд</c:v>
                </c:pt>
                <c:pt idx="8">
                  <c:v>Горьк</c:v>
                </c:pt>
                <c:pt idx="9">
                  <c:v>Прив</c:v>
                </c:pt>
                <c:pt idx="10">
                  <c:v>Ю-Вост</c:v>
                </c:pt>
                <c:pt idx="11">
                  <c:v>Сев</c:v>
                </c:pt>
                <c:pt idx="12">
                  <c:v>Окт</c:v>
                </c:pt>
                <c:pt idx="13">
                  <c:v>Моск</c:v>
                </c:pt>
                <c:pt idx="14">
                  <c:v>Клнг</c:v>
                </c:pt>
                <c:pt idx="15">
                  <c:v>В-Сиб</c:v>
                </c:pt>
              </c:strCache>
            </c:strRef>
          </c:cat>
          <c:val>
            <c:numRef>
              <c:f>Лист1!$B$31:$B$46</c:f>
              <c:numCache>
                <c:formatCode>0.00</c:formatCode>
                <c:ptCount val="16"/>
                <c:pt idx="0">
                  <c:v>98.745098039215691</c:v>
                </c:pt>
                <c:pt idx="1">
                  <c:v>95.768917819365342</c:v>
                </c:pt>
                <c:pt idx="2">
                  <c:v>88.107324147933284</c:v>
                </c:pt>
                <c:pt idx="3">
                  <c:v>96.551724137931018</c:v>
                </c:pt>
                <c:pt idx="4">
                  <c:v>98.823830222449388</c:v>
                </c:pt>
                <c:pt idx="5">
                  <c:v>102.18352134045777</c:v>
                </c:pt>
                <c:pt idx="6">
                  <c:v>99.088145896656414</c:v>
                </c:pt>
                <c:pt idx="7">
                  <c:v>95.023827835799878</c:v>
                </c:pt>
                <c:pt idx="8">
                  <c:v>96.426057714866658</c:v>
                </c:pt>
                <c:pt idx="9">
                  <c:v>86.598984771573612</c:v>
                </c:pt>
                <c:pt idx="10">
                  <c:v>91.708291708291711</c:v>
                </c:pt>
                <c:pt idx="11">
                  <c:v>92.111368909512763</c:v>
                </c:pt>
                <c:pt idx="12">
                  <c:v>85.019667314345327</c:v>
                </c:pt>
                <c:pt idx="13">
                  <c:v>87.296685196623372</c:v>
                </c:pt>
                <c:pt idx="14">
                  <c:v>72.727272727272734</c:v>
                </c:pt>
                <c:pt idx="15">
                  <c:v>95.590440955904413</c:v>
                </c:pt>
              </c:numCache>
            </c:numRef>
          </c:val>
        </c:ser>
        <c:ser>
          <c:idx val="1"/>
          <c:order val="1"/>
          <c:tx>
            <c:strRef>
              <c:f>Лист1!$C$30</c:f>
              <c:strCache>
                <c:ptCount val="1"/>
                <c:pt idx="0">
                  <c:v>ШЦМ</c:v>
                </c:pt>
              </c:strCache>
            </c:strRef>
          </c:tx>
          <c:dLbls>
            <c:txPr>
              <a:bodyPr rot="-5400000" vert="horz"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trendline>
            <c:trendlineType val="linear"/>
          </c:trendline>
          <c:trendline>
            <c:trendlineType val="linear"/>
          </c:trendline>
          <c:cat>
            <c:strRef>
              <c:f>Лист1!$A$31:$A$46</c:f>
              <c:strCache>
                <c:ptCount val="16"/>
                <c:pt idx="0">
                  <c:v>Ю-Ур</c:v>
                </c:pt>
                <c:pt idx="1">
                  <c:v>Двост</c:v>
                </c:pt>
                <c:pt idx="2">
                  <c:v>С-Кав</c:v>
                </c:pt>
                <c:pt idx="3">
                  <c:v>Кбш</c:v>
                </c:pt>
                <c:pt idx="4">
                  <c:v>Заб</c:v>
                </c:pt>
                <c:pt idx="5">
                  <c:v>З-Сиб</c:v>
                </c:pt>
                <c:pt idx="6">
                  <c:v>Крас</c:v>
                </c:pt>
                <c:pt idx="7">
                  <c:v>Сверд</c:v>
                </c:pt>
                <c:pt idx="8">
                  <c:v>Горьк</c:v>
                </c:pt>
                <c:pt idx="9">
                  <c:v>Прив</c:v>
                </c:pt>
                <c:pt idx="10">
                  <c:v>Ю-Вост</c:v>
                </c:pt>
                <c:pt idx="11">
                  <c:v>Сев</c:v>
                </c:pt>
                <c:pt idx="12">
                  <c:v>Окт</c:v>
                </c:pt>
                <c:pt idx="13">
                  <c:v>Моск</c:v>
                </c:pt>
                <c:pt idx="14">
                  <c:v>Клнг</c:v>
                </c:pt>
                <c:pt idx="15">
                  <c:v>В-Сиб</c:v>
                </c:pt>
              </c:strCache>
            </c:strRef>
          </c:cat>
          <c:val>
            <c:numRef>
              <c:f>Лист1!$C$31:$C$46</c:f>
              <c:numCache>
                <c:formatCode>0.00</c:formatCode>
                <c:ptCount val="16"/>
                <c:pt idx="0">
                  <c:v>100.56982905128461</c:v>
                </c:pt>
                <c:pt idx="1">
                  <c:v>96.266778523489762</c:v>
                </c:pt>
                <c:pt idx="2">
                  <c:v>103.55932203389824</c:v>
                </c:pt>
                <c:pt idx="3">
                  <c:v>91.414141414141426</c:v>
                </c:pt>
                <c:pt idx="4">
                  <c:v>85.220500595947627</c:v>
                </c:pt>
                <c:pt idx="5">
                  <c:v>79.460013670539993</c:v>
                </c:pt>
                <c:pt idx="6">
                  <c:v>78.461538461538467</c:v>
                </c:pt>
                <c:pt idx="7">
                  <c:v>82.322357019064015</c:v>
                </c:pt>
                <c:pt idx="8">
                  <c:v>76.332949750671219</c:v>
                </c:pt>
                <c:pt idx="9">
                  <c:v>82.725060827250559</c:v>
                </c:pt>
                <c:pt idx="10">
                  <c:v>74.477958236658836</c:v>
                </c:pt>
                <c:pt idx="11">
                  <c:v>67.822736030828381</c:v>
                </c:pt>
                <c:pt idx="12">
                  <c:v>72.924858797454675</c:v>
                </c:pt>
                <c:pt idx="13">
                  <c:v>66.679049034175279</c:v>
                </c:pt>
                <c:pt idx="14">
                  <c:v>75.949367088607659</c:v>
                </c:pt>
                <c:pt idx="15">
                  <c:v>52.785210411092159</c:v>
                </c:pt>
              </c:numCache>
            </c:numRef>
          </c:val>
        </c:ser>
        <c:axId val="36870400"/>
        <c:axId val="37601280"/>
      </c:barChart>
      <c:catAx>
        <c:axId val="36870400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37601280"/>
        <c:crosses val="autoZero"/>
        <c:auto val="1"/>
        <c:lblAlgn val="ctr"/>
        <c:lblOffset val="100"/>
      </c:catAx>
      <c:valAx>
        <c:axId val="37601280"/>
        <c:scaling>
          <c:orientation val="minMax"/>
          <c:min val="50"/>
        </c:scaling>
        <c:axPos val="l"/>
        <c:majorGridlines/>
        <c:numFmt formatCode="0.00" sourceLinked="1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36870400"/>
        <c:crosses val="autoZero"/>
        <c:crossBetween val="between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txPr>
        <a:bodyPr/>
        <a:lstStyle/>
        <a:p>
          <a:pPr>
            <a:defRPr sz="1600" b="1"/>
          </a:pPr>
          <a:endParaRPr lang="ru-RU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1E161-82FB-4BA4-A149-326D689CE5E8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9C89D-6D25-4B2E-B09C-DA5DF49B2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203F2-02F6-4EE3-A401-B8A34139749B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A9245-D64F-4A6A-AB99-D6F2F6C22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187E0-EE79-424F-8D48-4CD567A7782A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496BC-88EE-4C18-AD61-5C291FD3C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F126-F423-448A-B824-E2F2E429BE24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422E1-1017-460E-8935-28CB00735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F7E89-0A2E-41B5-B26D-0BB82398ABE2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BC539-D074-464F-9681-6EA43585B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2ACEF-A82D-4F95-B37B-DA0950C2302D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5AFD6-6BB6-40F8-A993-10548A308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3319A-82E8-46F0-91A3-BD6A81E985CA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C5DC7-C8C6-4EF3-A022-44C714CD0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34F0B-B374-4817-AEC0-09EAD852691A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34F57-5C8F-4456-8422-489D116EE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B1076-B315-4D1B-9528-4A82CF7767BF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C62FE-4911-44AD-9A0D-F2CA899E1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762B1-4F67-44F0-B1A1-30A620E08A08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D8EC-DDCE-4DF5-8318-62378CA4D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BCD89-F351-4E11-B656-9654ABB6F93B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D6CA7-2456-473F-919A-D631F32EA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2E7990-C124-4D4D-AFF4-9B44F47AF7E7}" type="datetimeFigureOut">
              <a:rPr lang="ru-RU"/>
              <a:pPr>
                <a:defRPr/>
              </a:pPr>
              <a:t>04.03.2011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3AAAFE-1B4C-49BF-9981-BBC820589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1916113"/>
            <a:ext cx="7772400" cy="14700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ОДИНЦОВ </a:t>
            </a:r>
            <a:br>
              <a:rPr lang="ru-RU" b="1" smtClean="0">
                <a:solidFill>
                  <a:srgbClr val="C00000"/>
                </a:solidFill>
              </a:rPr>
            </a:br>
            <a:r>
              <a:rPr lang="ru-RU" b="1" smtClean="0">
                <a:solidFill>
                  <a:srgbClr val="C00000"/>
                </a:solidFill>
              </a:rPr>
              <a:t>Валерий Алексеевич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3357563"/>
            <a:ext cx="7345363" cy="15113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b="1" dirty="0" smtClean="0"/>
              <a:t>Заместитель начальника Департамента автоматики и телемеханики – начальник экономического отдела</a:t>
            </a:r>
            <a:endParaRPr lang="ru-RU" sz="3800" b="1" dirty="0"/>
          </a:p>
        </p:txBody>
      </p:sp>
      <p:pic>
        <p:nvPicPr>
          <p:cNvPr id="13316" name="Picture 5" descr="27 hea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925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1544638" y="5084763"/>
            <a:ext cx="59737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>
                <a:solidFill>
                  <a:srgbClr val="C00000"/>
                </a:solidFill>
                <a:latin typeface="Calibri" pitchFamily="34" charset="0"/>
              </a:rPr>
              <a:t>Итоговое совещание начальников служб  </a:t>
            </a:r>
          </a:p>
          <a:p>
            <a:pPr algn="ctr"/>
            <a:r>
              <a:rPr lang="ru-RU" sz="2400" b="1" i="1">
                <a:solidFill>
                  <a:srgbClr val="C00000"/>
                </a:solidFill>
                <a:latin typeface="Calibri" pitchFamily="34" charset="0"/>
              </a:rPr>
              <a:t>автоматики и телемеханики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5375" y="6237288"/>
            <a:ext cx="19399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Ярославль 2011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AFBA6-D47B-4182-A1F0-9B9BF047A6C1}" type="slidenum">
              <a:rPr lang="ru-RU" sz="1600"/>
              <a:pPr>
                <a:defRPr/>
              </a:pPr>
              <a:t>1</a:t>
            </a:fld>
            <a:endParaRPr lang="ru-RU" sz="1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/>
          <a:srcRect l="8667" t="22162" r="8032" b="19191"/>
          <a:stretch>
            <a:fillRect/>
          </a:stretch>
        </p:blipFill>
        <p:spPr bwMode="auto">
          <a:xfrm>
            <a:off x="0" y="476250"/>
            <a:ext cx="914400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/>
          <a:srcRect l="17743" t="34377" r="13551" b="17284"/>
          <a:stretch>
            <a:fillRect/>
          </a:stretch>
        </p:blipFill>
        <p:spPr bwMode="auto">
          <a:xfrm>
            <a:off x="179388" y="908050"/>
            <a:ext cx="8964612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 l="11327" t="22533" r="13115" b="12477"/>
          <a:stretch>
            <a:fillRect/>
          </a:stretch>
        </p:blipFill>
        <p:spPr bwMode="auto">
          <a:xfrm>
            <a:off x="395288" y="825500"/>
            <a:ext cx="8748712" cy="6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042988" y="188913"/>
            <a:ext cx="74898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Распределение работников хозяйства Ш по возрасту</a:t>
            </a:r>
            <a:endParaRPr lang="en-US" b="1"/>
          </a:p>
          <a:p>
            <a:pPr algn="ctr">
              <a:spcBef>
                <a:spcPct val="50000"/>
              </a:spcBef>
            </a:pPr>
            <a:r>
              <a:rPr lang="ru-RU" b="1"/>
              <a:t>с 2007 по 2010 годы.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7695" t="22858" r="8183" b="16548"/>
          <a:stretch>
            <a:fillRect/>
          </a:stretch>
        </p:blipFill>
        <p:spPr>
          <a:xfrm>
            <a:off x="250825" y="333375"/>
            <a:ext cx="8497888" cy="652462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1"/>
          <p:cNvSpPr>
            <a:spLocks noGrp="1"/>
          </p:cNvSpPr>
          <p:nvPr>
            <p:ph type="ctrTitle"/>
          </p:nvPr>
        </p:nvSpPr>
        <p:spPr>
          <a:xfrm>
            <a:off x="684213" y="1916113"/>
            <a:ext cx="7772400" cy="14700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ОДИНЦОВ </a:t>
            </a:r>
            <a:br>
              <a:rPr lang="ru-RU" b="1" smtClean="0">
                <a:solidFill>
                  <a:srgbClr val="C00000"/>
                </a:solidFill>
              </a:rPr>
            </a:br>
            <a:r>
              <a:rPr lang="ru-RU" b="1" smtClean="0">
                <a:solidFill>
                  <a:srgbClr val="C00000"/>
                </a:solidFill>
              </a:rPr>
              <a:t>Валерий Алексеевич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3357563"/>
            <a:ext cx="7345363" cy="15113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b="1" dirty="0" smtClean="0"/>
              <a:t>Заместитель начальника Департамента автоматики и телемеханики – начальник экономического отдела</a:t>
            </a:r>
            <a:endParaRPr lang="ru-RU" sz="3800" b="1" dirty="0"/>
          </a:p>
        </p:txBody>
      </p:sp>
      <p:pic>
        <p:nvPicPr>
          <p:cNvPr id="27652" name="Picture 5" descr="27 hea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925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1544638" y="5084763"/>
            <a:ext cx="59737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>
                <a:solidFill>
                  <a:srgbClr val="C00000"/>
                </a:solidFill>
                <a:latin typeface="Calibri" pitchFamily="34" charset="0"/>
              </a:rPr>
              <a:t>Итоговое совещание начальников служб  </a:t>
            </a:r>
          </a:p>
          <a:p>
            <a:pPr algn="ctr"/>
            <a:r>
              <a:rPr lang="ru-RU" sz="2400" b="1" i="1">
                <a:solidFill>
                  <a:srgbClr val="C00000"/>
                </a:solidFill>
                <a:latin typeface="Calibri" pitchFamily="34" charset="0"/>
              </a:rPr>
              <a:t>автоматики и телемеханики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5375" y="6237288"/>
            <a:ext cx="19399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Ярославль 2011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388BF-6C3E-4458-AE2B-DEAE4BF553A1}" type="slidenum">
              <a:rPr lang="ru-RU" sz="1600"/>
              <a:pPr>
                <a:defRPr/>
              </a:pPr>
              <a:t>14</a:t>
            </a:fld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/>
        </p:nvGraphicFramePr>
        <p:xfrm>
          <a:off x="231961" y="571780"/>
          <a:ext cx="8912039" cy="5809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179512" y="260648"/>
          <a:ext cx="8759950" cy="6322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ine 4"/>
          <p:cNvSpPr>
            <a:spLocks noChangeShapeType="1"/>
          </p:cNvSpPr>
          <p:nvPr/>
        </p:nvSpPr>
        <p:spPr bwMode="auto">
          <a:xfrm flipV="1">
            <a:off x="668338" y="5084763"/>
            <a:ext cx="8475662" cy="508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133350" y="976313"/>
          <a:ext cx="9010650" cy="4978400"/>
        </p:xfrm>
        <a:graphic>
          <a:graphicData uri="http://schemas.openxmlformats.org/presentationml/2006/ole">
            <p:oleObj spid="_x0000_s22534" name="Диаграмма" r:id="rId3" imgW="8877300" imgH="4905451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08000"/>
            <a:ext cx="8785225" cy="616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Группа 2"/>
          <p:cNvGrpSpPr>
            <a:grpSpLocks/>
          </p:cNvGrpSpPr>
          <p:nvPr/>
        </p:nvGrpSpPr>
        <p:grpSpPr bwMode="auto">
          <a:xfrm>
            <a:off x="250825" y="385763"/>
            <a:ext cx="8569325" cy="6086475"/>
            <a:chOff x="0" y="0"/>
            <a:chExt cx="10280955" cy="5572125"/>
          </a:xfrm>
        </p:grpSpPr>
        <p:grpSp>
          <p:nvGrpSpPr>
            <p:cNvPr id="23554" name="Группа 3"/>
            <p:cNvGrpSpPr>
              <a:grpSpLocks/>
            </p:cNvGrpSpPr>
            <p:nvPr/>
          </p:nvGrpSpPr>
          <p:grpSpPr bwMode="auto">
            <a:xfrm>
              <a:off x="0" y="0"/>
              <a:ext cx="10280955" cy="5572125"/>
              <a:chOff x="0" y="0"/>
              <a:chExt cx="10280955" cy="5572125"/>
            </a:xfrm>
          </p:grpSpPr>
          <p:graphicFrame>
            <p:nvGraphicFramePr>
              <p:cNvPr id="8" name="Диаграмма 7"/>
              <p:cNvGraphicFramePr>
                <a:graphicFrameLocks/>
              </p:cNvGraphicFramePr>
              <p:nvPr/>
            </p:nvGraphicFramePr>
            <p:xfrm>
              <a:off x="0" y="0"/>
              <a:ext cx="10134600" cy="55721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" name="TextBox 2"/>
              <p:cNvSpPr txBox="1"/>
              <p:nvPr/>
            </p:nvSpPr>
            <p:spPr>
              <a:xfrm>
                <a:off x="5026203" y="514484"/>
                <a:ext cx="5254752" cy="654005"/>
              </a:xfrm>
              <a:prstGeom prst="rect">
                <a:avLst/>
              </a:prstGeom>
              <a:solidFill>
                <a:schemeClr val="lt1"/>
              </a:solidFill>
              <a:ln w="9525" cmpd="sng">
                <a:solidFill>
                  <a:schemeClr val="lt1">
                    <a:shade val="50000"/>
                  </a:schemeClr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>
                    <a:latin typeface="Times New Roman" pitchFamily="18" charset="0"/>
                    <a:cs typeface="Times New Roman" pitchFamily="18" charset="0"/>
                  </a:rPr>
                  <a:t>Первоначальная стоимость - 161,845 млрд. руб. 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>
                    <a:latin typeface="Times New Roman" pitchFamily="18" charset="0"/>
                    <a:cs typeface="Times New Roman" pitchFamily="18" charset="0"/>
                  </a:rPr>
                  <a:t>Остаточная стоимость - 107,599 млрд.руб.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>
                    <a:latin typeface="Times New Roman" pitchFamily="18" charset="0"/>
                    <a:cs typeface="Times New Roman" pitchFamily="18" charset="0"/>
                  </a:rPr>
                  <a:t>Сумма износа составляет 54,245 млрд, руб. или 33,4%</a:t>
                </a:r>
              </a:p>
            </p:txBody>
          </p:sp>
        </p:grpSp>
        <p:sp>
          <p:nvSpPr>
            <p:cNvPr id="5" name="TextBox 3"/>
            <p:cNvSpPr txBox="1"/>
            <p:nvPr/>
          </p:nvSpPr>
          <p:spPr>
            <a:xfrm>
              <a:off x="5468067" y="1534732"/>
              <a:ext cx="2077903" cy="418563"/>
            </a:xfrm>
            <a:prstGeom prst="rect">
              <a:avLst/>
            </a:prstGeom>
            <a:solidFill>
              <a:schemeClr val="lt1">
                <a:alpha val="0"/>
              </a:schemeClr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/>
                <a:t>АБ, ЭЦ, ДЦ, ПАБ,</a:t>
              </a:r>
              <a:br>
                <a:rPr lang="ru-RU" b="1"/>
              </a:br>
              <a:r>
                <a:rPr lang="ru-RU" b="1"/>
                <a:t>ГАЦ, Замедлители</a:t>
              </a:r>
            </a:p>
          </p:txBody>
        </p:sp>
        <p:sp>
          <p:nvSpPr>
            <p:cNvPr id="7" name="TextBox 4"/>
            <p:cNvSpPr txBox="1"/>
            <p:nvPr/>
          </p:nvSpPr>
          <p:spPr>
            <a:xfrm>
              <a:off x="2157896" y="2842743"/>
              <a:ext cx="2091235" cy="418563"/>
            </a:xfrm>
            <a:prstGeom prst="rect">
              <a:avLst/>
            </a:prstGeom>
            <a:solidFill>
              <a:schemeClr val="lt1">
                <a:alpha val="0"/>
              </a:schemeClr>
            </a:solidFill>
            <a:ln w="9525" cmpd="sng">
              <a:solidFill>
                <a:schemeClr val="lt1">
                  <a:shade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/>
                <a:t>кабельные линии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/>
                <a:t>в канализации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6478" y="332746"/>
          <a:ext cx="9131044" cy="6256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/>
        </p:nvGraphicFramePr>
        <p:xfrm>
          <a:off x="323528" y="260648"/>
          <a:ext cx="8496944" cy="6264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0204" t="20761" r="9854" b="21120"/>
          <a:stretch>
            <a:fillRect/>
          </a:stretch>
        </p:blipFill>
        <p:spPr>
          <a:xfrm>
            <a:off x="395288" y="119063"/>
            <a:ext cx="8424862" cy="6738937"/>
          </a:xfrm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82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Диаграмма Microsoft Office Excel</vt:lpstr>
      <vt:lpstr>ОДИНЦОВ  Валерий Алексеевич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ОДИНЦОВ  Валерий Алексеевич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Раменская Татьяна Игоревна</dc:creator>
  <cp:lastModifiedBy>Presentation-2</cp:lastModifiedBy>
  <cp:revision>13</cp:revision>
  <dcterms:created xsi:type="dcterms:W3CDTF">2011-03-01T07:47:49Z</dcterms:created>
  <dcterms:modified xsi:type="dcterms:W3CDTF">2011-03-04T08:07:37Z</dcterms:modified>
</cp:coreProperties>
</file>