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92" r:id="rId2"/>
    <p:sldId id="303" r:id="rId3"/>
    <p:sldId id="299" r:id="rId4"/>
    <p:sldId id="289" r:id="rId5"/>
    <p:sldId id="290" r:id="rId6"/>
    <p:sldId id="296" r:id="rId7"/>
    <p:sldId id="278" r:id="rId8"/>
    <p:sldId id="288" r:id="rId9"/>
    <p:sldId id="284" r:id="rId10"/>
    <p:sldId id="304" r:id="rId11"/>
    <p:sldId id="305" r:id="rId12"/>
    <p:sldId id="302" r:id="rId13"/>
    <p:sldId id="301" r:id="rId14"/>
    <p:sldId id="293" r:id="rId15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AD8"/>
    <a:srgbClr val="A86ED4"/>
    <a:srgbClr val="FFFFFF"/>
    <a:srgbClr val="FF9999"/>
    <a:srgbClr val="FFFF99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5;&#1088;&#1077;&#1079;&#1077;&#1085;&#1090;&#1072;&#1094;&#1080;&#1080;\2011\2011.02.25%20-%20&#1055;&#1088;&#1077;&#1079;&#1077;&#1085;&#1090;&#1072;&#1094;&#1080;&#1103;%20&#1076;&#1086;&#1082;&#1083;&#1072;&#1076;&#1072;%20&#1050;&#1072;&#1081;&#1085;&#1086;&#1074;&#1072;%20&#1086;%20&#1087;&#1088;&#1086;&#1076;&#1077;&#1083;&#1072;&#1085;&#1086;&#1081;%20&#1088;&#1072;&#1073;&#1086;&#1090;&#1077;%20&#1055;&#1050;&#1058;&#1041;%20&#1062;&#1064;\&#1054;&#1073;&#1098;&#1077;&#1084;_&#1088;&#1072;&#1073;&#1086;&#1090;_2010_&#1044;&#1080;&#1072;&#1075;&#1088;&#1072;&#1084;&#1084;&#1072;_&#1053;&#1054;&#1042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2010_&#1055;&#1050;&#1058;&#1041;_&#1062;&#1064;\&#1057;&#1087;&#1088;&#1072;&#1074;&#1082;&#1072;\&#1057;&#1087;&#1088;&#1072;&#1074;&#1082;&#1072;_2010%20&#1050;&#1086;&#1095;&#1077;&#1090;&#1082;&#1086;&#1074;&#1091;\&#1053;&#1086;&#1074;&#1099;&#1077;%20&#1076;&#1072;&#1085;&#1085;&#1099;&#1077;\&#1054;&#1073;&#1098;&#1077;&#1084;_&#1088;&#1072;&#1073;&#1086;&#1090;_2010_&#1044;&#1080;&#1072;&#1075;&#1088;&#1072;&#1084;&#1084;&#1072;_&#1055;&#1086;&#1089;&#1083;.xls" TargetMode="External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63;&#1077;&#1088;&#1085;&#1086;&#1074;&#1080;&#1082;&#1080;\&#1054;&#1073;&#1098;&#1077;&#1084;_&#1088;&#1072;&#1073;&#1086;&#1090;_2011_&#1044;&#1080;&#1072;&#1075;&#1088;&#1072;&#1084;&#1084;&#1072;_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rotY val="1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Списочная численность</c:v>
                </c:pt>
              </c:strCache>
            </c:strRef>
          </c:tx>
          <c:dPt>
            <c:idx val="0"/>
            <c:explosion val="9"/>
          </c:dPt>
          <c:dPt>
            <c:idx val="1"/>
            <c:explosion val="13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Руководитель
</a:t>
                    </a:r>
                    <a:r>
                      <a:rPr lang="en-US" dirty="0" smtClean="0"/>
                      <a:t>40 </a:t>
                    </a:r>
                    <a:r>
                      <a:rPr lang="en-US" dirty="0"/>
                      <a:t>/4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dLbl>
              <c:idx val="1"/>
              <c:layout>
                <c:manualLayout>
                  <c:x val="-3.0178774822958452E-3"/>
                  <c:y val="0.22645372508648434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Специалист
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 </a:t>
                    </a:r>
                    <a:r>
                      <a:rPr lang="en-US" dirty="0"/>
                      <a:t>/</a:t>
                    </a:r>
                    <a:r>
                      <a:rPr lang="en-US" baseline="0" dirty="0"/>
                      <a:t> 10</a:t>
                    </a:r>
                    <a:endParaRPr lang="ru-RU" dirty="0"/>
                  </a:p>
                </c:rich>
              </c:tx>
              <c:showVal val="1"/>
              <c:showCatName val="1"/>
              <c:separator>
</c:separator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  <c:showCatName val="1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Руководитель</c:v>
                </c:pt>
                <c:pt idx="1">
                  <c:v>Специалист</c:v>
                </c:pt>
                <c:pt idx="2">
                  <c:v>Рабочий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39</c:v>
                </c:pt>
                <c:pt idx="1">
                  <c:v>63</c:v>
                </c:pt>
                <c:pt idx="2">
                  <c:v>1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>
        <c:manualLayout>
          <c:layoutTarget val="inner"/>
          <c:xMode val="edge"/>
          <c:yMode val="edge"/>
          <c:x val="0.24055752764510988"/>
          <c:y val="0.24906539286102483"/>
          <c:w val="0.47243696484660797"/>
          <c:h val="0.7231782899784956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6.7904780345079921E-2"/>
                  <c:y val="-0.12402788579046765"/>
                </c:manualLayout>
              </c:layout>
              <c:tx>
                <c:rich>
                  <a:bodyPr/>
                  <a:lstStyle/>
                  <a:p>
                    <a:r>
                      <a:rPr dirty="0" err="1" smtClean="0"/>
                      <a:t>Перевозки</a:t>
                    </a:r>
                    <a:r>
                      <a:rPr dirty="0"/>
                      <a:t>
 </a:t>
                    </a:r>
                    <a:r>
                      <a:rPr dirty="0" smtClean="0"/>
                      <a:t>77</a:t>
                    </a:r>
                    <a:r>
                      <a:rPr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-7.7830342928445484E-2"/>
                  <c:y val="-4.509422463526601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Ин</a:t>
                    </a:r>
                    <a:r>
                      <a:rPr dirty="0" err="1" smtClean="0"/>
                      <a:t>вестиции</a:t>
                    </a:r>
                    <a:r>
                      <a:rPr dirty="0"/>
                      <a:t>
</a:t>
                    </a:r>
                    <a:r>
                      <a:rPr dirty="0" smtClean="0"/>
                      <a:t>16</a:t>
                    </a:r>
                    <a:r>
                      <a:rPr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2"/>
              <c:layout>
                <c:manualLayout>
                  <c:x val="0.11802181489608883"/>
                  <c:y val="-4.8594439587227846E-2"/>
                </c:manualLayout>
              </c:layout>
              <c:tx>
                <c:rich>
                  <a:bodyPr/>
                  <a:lstStyle/>
                  <a:p>
                    <a:r>
                      <a:rPr dirty="0" smtClean="0"/>
                      <a:t>ПВД</a:t>
                    </a:r>
                    <a:r>
                      <a:rPr dirty="0"/>
                      <a:t>
</a:t>
                    </a:r>
                    <a:r>
                      <a:rPr dirty="0" smtClean="0"/>
                      <a:t>7</a:t>
                    </a:r>
                    <a:r>
                      <a:rPr dirty="0"/>
                      <a:t>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Таблицы!$B$7:$B$9</c:f>
              <c:strCache>
                <c:ptCount val="3"/>
                <c:pt idx="0">
                  <c:v>Перевозки</c:v>
                </c:pt>
                <c:pt idx="1">
                  <c:v>Инвестиции</c:v>
                </c:pt>
                <c:pt idx="2">
                  <c:v>ПВД</c:v>
                </c:pt>
              </c:strCache>
            </c:strRef>
          </c:cat>
          <c:val>
            <c:numRef>
              <c:f>Таблицы!$C$7:$C$9</c:f>
              <c:numCache>
                <c:formatCode>_-* #,##0_р_._-;\-* #,##0_р_._-;_-* "-"??_р_._-;_-@_-</c:formatCode>
                <c:ptCount val="3"/>
                <c:pt idx="0">
                  <c:v>57154000</c:v>
                </c:pt>
                <c:pt idx="1">
                  <c:v>12096000</c:v>
                </c:pt>
                <c:pt idx="2">
                  <c:v>4765000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noFill/>
  </c:spPr>
  <c:txPr>
    <a:bodyPr/>
    <a:lstStyle/>
    <a:p>
      <a:pPr algn="ctr" rtl="0">
        <a:defRPr lang="ru-RU" sz="1000" b="0" i="0" u="none" strike="noStrike" kern="1200" baseline="0"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055752764510988"/>
          <c:y val="0.24906539286102647"/>
          <c:w val="0.47243696484660941"/>
          <c:h val="0.72317828997849565"/>
        </c:manualLayout>
      </c:layout>
      <c:pieChart>
        <c:varyColors val="1"/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328976808226899"/>
          <c:y val="0.30970947483509381"/>
          <c:w val="0.42735499763349427"/>
          <c:h val="0.65416950704248733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5.7377049180327967E-2"/>
                  <c:y val="-0.44751166612329085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ru-RU" sz="1200" b="1" i="0" u="none" strike="noStrike" kern="1200" baseline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defRPr>
                    </a:pPr>
                    <a:r>
                      <a:rPr lang="ru-RU" sz="1200" b="1" i="0" u="none" strike="noStrike" kern="1200" baseline="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Перевозки
</a:t>
                    </a:r>
                    <a:r>
                      <a:rPr lang="ru-RU" sz="1200" b="1" i="0" u="none" strike="noStrike" kern="1200" baseline="0" dirty="0" smtClean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77</a:t>
                    </a:r>
                    <a:r>
                      <a:rPr lang="ru-RU" sz="1200" b="1" i="0" u="none" strike="noStrike" kern="1200" baseline="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%</a:t>
                    </a:r>
                  </a:p>
                </c:rich>
              </c:tx>
              <c:spPr/>
              <c:dLblPos val="bestFit"/>
            </c:dLbl>
            <c:dLbl>
              <c:idx val="1"/>
              <c:layout>
                <c:manualLayout>
                  <c:x val="-2.6202789187647752E-2"/>
                  <c:y val="0.13828670895874487"/>
                </c:manualLayout>
              </c:layout>
              <c:tx>
                <c:rich>
                  <a:bodyPr/>
                  <a:lstStyle/>
                  <a:p>
                    <a:pPr algn="ctr" rtl="0">
                      <a:defRPr lang="ru-RU" sz="1200" b="1" i="0" u="none" strike="noStrike" kern="1200" baseline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defRPr>
                    </a:pPr>
                    <a:r>
                      <a:rPr sz="1200" b="1" i="0" u="none" strike="noStrike" kern="1200" baseline="0" dirty="0" err="1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Инвестиции</a:t>
                    </a:r>
                    <a:r>
                      <a:rPr sz="1200" b="1" i="0" u="none" strike="noStrike" kern="1200" baseline="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
</a:t>
                    </a:r>
                    <a:r>
                      <a:rPr sz="1200" b="1" i="0" u="none" strike="noStrike" kern="1200" baseline="0" dirty="0" smtClean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21</a:t>
                    </a:r>
                    <a:r>
                      <a:rPr sz="1200" b="1" i="0" u="none" strike="noStrike" kern="1200" baseline="0" dirty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rPr>
                      <a:t>%</a:t>
                    </a:r>
                  </a:p>
                </c:rich>
              </c:tx>
              <c:spPr/>
              <c:dLblPos val="bestFit"/>
            </c:dLbl>
            <c:dLbl>
              <c:idx val="2"/>
              <c:layout/>
              <c:tx>
                <c:rich>
                  <a:bodyPr/>
                  <a:lstStyle/>
                  <a:p>
                    <a:pPr algn="ctr" rtl="0">
                      <a:defRPr lang="ru-RU" sz="1200" b="1" i="0" u="none" strike="noStrike" kern="1200" baseline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defRPr>
                    </a:pPr>
                    <a:r>
                      <a:rPr sz="1200" dirty="0"/>
                      <a:t>ПВД</a:t>
                    </a:r>
                  </a:p>
                  <a:p>
                    <a:pPr algn="ctr" rtl="0">
                      <a:defRPr lang="ru-RU" sz="1200" b="1" i="0" u="none" strike="noStrike" kern="1200" baseline="0">
                        <a:solidFill>
                          <a:sysClr val="windowText" lastClr="00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defRPr>
                    </a:pPr>
                    <a:r>
                      <a:rPr sz="1200" dirty="0" smtClean="0"/>
                      <a:t>2</a:t>
                    </a:r>
                    <a:r>
                      <a:rPr sz="1200" dirty="0"/>
                      <a:t>%</a:t>
                    </a:r>
                  </a:p>
                </c:rich>
              </c:tx>
              <c:spPr/>
              <c:dLblPos val="bestFit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Val val="1"/>
            <c:showCatName val="1"/>
            <c:showPercent val="1"/>
            <c:separator>
</c:separator>
            <c:showLeaderLines val="1"/>
          </c:dLbls>
          <c:cat>
            <c:strRef>
              <c:f>'Таблица 2011'!$B$7:$B$9</c:f>
              <c:strCache>
                <c:ptCount val="3"/>
                <c:pt idx="0">
                  <c:v>Перевозки</c:v>
                </c:pt>
                <c:pt idx="1">
                  <c:v>Инвестиции</c:v>
                </c:pt>
                <c:pt idx="2">
                  <c:v>ПВД</c:v>
                </c:pt>
              </c:strCache>
            </c:strRef>
          </c:cat>
          <c:val>
            <c:numRef>
              <c:f>'Таблица 2011'!$C$7:$C$9</c:f>
              <c:numCache>
                <c:formatCode>_-* #,##0_р_._-;\-* #,##0_р_._-;_-* "-"??_р_._-;_-@_-</c:formatCode>
                <c:ptCount val="3"/>
                <c:pt idx="0">
                  <c:v>80080000</c:v>
                </c:pt>
                <c:pt idx="1">
                  <c:v>22200000</c:v>
                </c:pt>
                <c:pt idx="2">
                  <c:v>1570000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noFill/>
  </c:spPr>
  <c:txPr>
    <a:bodyPr/>
    <a:lstStyle/>
    <a:p>
      <a:pPr algn="ctr" rtl="0">
        <a:defRPr lang="ru-RU" sz="1000" b="0" i="0" u="none" strike="noStrike" kern="1200" baseline="0"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ru-RU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866" y="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A58D08C-632B-44D8-82F6-B069BADA2334}" type="datetimeFigureOut">
              <a:rPr lang="ru-RU"/>
              <a:pPr>
                <a:defRPr/>
              </a:pPr>
              <a:t>01.03.2011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598" y="4716464"/>
            <a:ext cx="5335893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866" y="9429750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44D5ED6-E3F0-4973-BDCD-5F31BAF1C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7A798FD-696C-4212-9FA9-2B2DBF7FED97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A7A798FD-696C-4212-9FA9-2B2DBF7FED97}" type="slidenum">
              <a:rPr lang="ru-RU" smtClean="0"/>
              <a:pPr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D68A957-F892-4F91-954B-639DAE675770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D68A957-F892-4F91-954B-639DAE675770}" type="slidenum">
              <a:rPr lang="ru-RU" smtClean="0"/>
              <a:pPr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D68A957-F892-4F91-954B-639DAE675770}" type="slidenum">
              <a:rPr lang="ru-RU" smtClean="0"/>
              <a:pPr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D68A957-F892-4F91-954B-639DAE675770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104A7-C4E4-4299-9496-FDC355AA6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E663C-8694-4962-8A81-B1E9E7B72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872B8-BCF1-4D84-8A18-E6C25D817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F8B4B-C9CA-48EE-8E01-E0E91EBCE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68B0E-26C0-4ACE-BE4A-459D9F19D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12BF0-BC22-4755-8C94-BAF02E8D1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E47B6-2653-4705-9654-99EB8325A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518A8-D55C-46F6-A5A1-FF1BDB307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C1C7-CE81-4CE6-BF4E-6B2BA8677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9AD83-8911-47EA-8C26-92A1C5691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A07F-A217-43B7-8A4D-EABA24E50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57F9258-3BF7-4EDB-8A93-1BE6606BC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top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9800"/>
            <a:ext cx="9144000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botto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6215063"/>
            <a:ext cx="6248401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pkt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908720"/>
            <a:ext cx="2743200" cy="27178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Picture 17" descr="burea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573016"/>
            <a:ext cx="6048375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10"/>
          <p:cNvSpPr>
            <a:spLocks noChangeArrowheads="1"/>
          </p:cNvSpPr>
          <p:nvPr/>
        </p:nvSpPr>
        <p:spPr bwMode="auto">
          <a:xfrm>
            <a:off x="323528" y="4869160"/>
            <a:ext cx="856895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800" b="1" dirty="0" smtClean="0">
                <a:latin typeface="+mj-lt"/>
                <a:cs typeface="Times New Roman" pitchFamily="18" charset="0"/>
              </a:rPr>
              <a:t>Директор </a:t>
            </a:r>
          </a:p>
          <a:p>
            <a:pPr algn="ctr">
              <a:defRPr/>
            </a:pPr>
            <a:r>
              <a:rPr lang="ru-RU" sz="3200" b="1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Кайнов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Виталий Михайлович</a:t>
            </a:r>
            <a:endParaRPr lang="ru-RU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F8B4B-C9CA-48EE-8E01-E0E91EBCE56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4282" y="857232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RussianRail G Pro" pitchFamily="34" charset="-52"/>
              </a:rPr>
              <a:t>Функции ПКТБ ЦШ, как «Заказчика» выполнения работ по технической эксплуатации устройств и систем ЖАТ сервисным методом</a:t>
            </a:r>
            <a:endParaRPr lang="ru-RU" sz="1400" b="1" dirty="0">
              <a:solidFill>
                <a:srgbClr val="C00000"/>
              </a:solidFill>
              <a:latin typeface="RussianRail G Pro" pitchFamily="34" charset="-52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428736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</a:rPr>
              <a:t>Формирование сводного объема работ по технической эксплуатации систем и устройств ЖАТ сервисным методом в рамках утвержденного плана и сформированного бюджета затрат.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2214554"/>
            <a:ext cx="8715436" cy="5000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</a:rPr>
              <a:t>Подготовка документов для проведения конкурсов  выбора Исполнителя работ по технической эксплуатации систем и устройств ЖАТ сервисным методом.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2928934"/>
            <a:ext cx="8715436" cy="5000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</a:rPr>
              <a:t>Обеспечение договорной деятельности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3643314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</a:rPr>
              <a:t>Организация разработки регламентирующих документов в рамках процессов технической эксплуатации систем и устройств ЖАТ сервисным методом.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4429132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</a:rPr>
              <a:t>Контроль реализации работ по технической эксплуатации систем и устройств ЖАТ сервисным методом.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5214950"/>
            <a:ext cx="8715436" cy="5000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>
                <a:solidFill>
                  <a:schemeClr val="tx1"/>
                </a:solidFill>
              </a:rPr>
              <a:t>Контроль реализации сдачи-приемки работ по технической эксплуатации систем и устройств  ЖАТ.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714356"/>
            <a:ext cx="8358246" cy="4823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Arial" charset="0"/>
              </a:rPr>
              <a:t>Нормативно-технологическое обеспечение в рамках взаимодействия ПКТБ ЦШ с железными дорогами</a:t>
            </a:r>
            <a:endParaRPr lang="ru-RU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4FBE0-96E8-4DA4-9716-B155C32969E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1740138"/>
            <a:ext cx="8715436" cy="4286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СТО РЖД 1.19.001-2005 «Средства железнодорожной автоматики и телемеханики. Порядок ввода в эксплуатацию, технического обслуживания и ремонта микропроцессорных устройств сигнализации, централизации и блокировки».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2240204"/>
            <a:ext cx="8715436" cy="4286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СТО РЖД 1.19.006-2008 «Устройства железнодорожной автоматики и телемеханики. Порядок продления назначенного срока службы».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2740270"/>
            <a:ext cx="8715436" cy="4006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Документ «Основные технические указания по обслуживанию устройств СЦБ», ЦШЦ-208 от 16.10.2000 г.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3212976"/>
            <a:ext cx="8643428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Сборник «Устройства СЦБ. Технология обслуживания. 2 часть».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3645024"/>
            <a:ext cx="8643428" cy="5760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Документ «Характеристики ремонтов, сроки службы и межремонтные сроки основных устройств и оборудования, обслуживаемого работниками хозяйства автоматики и телемеханики»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4869160"/>
            <a:ext cx="8715436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СТО РЖД 1.19.002-2007 «Системы и устройства железнодорожной автоматики и телемеханики. Порядок ввода в эксплуатацию».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282" y="1240072"/>
            <a:ext cx="8715436" cy="4286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Инструкция по обеспечению безопасности движения поездов при производстве работ по техническому обслуживанию и ремонту устройств СЦБ. ЦШ-530.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4293096"/>
            <a:ext cx="8715436" cy="5000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Инструкция по оценке состояния инфраструктуры с использованием новых диагностических средств комплексной диагностики инфраструктуры ОАО «РЖД».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1520" y="5301208"/>
            <a:ext cx="8715436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Положение о диспетчере дистанции (службы) СЦБ, ЦШ-601.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5733256"/>
            <a:ext cx="8715436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Технологические карт на проверку и ремонт бесконтактной аппаратуры в условиях РТУ дистанции СЦБ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6237312"/>
            <a:ext cx="8715436" cy="36004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tx1"/>
                </a:solidFill>
              </a:rPr>
              <a:t>Положение по организации входного контроля качества продукции поставляемой для хозяйства автоматики и телемеханики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714356"/>
            <a:ext cx="8358246" cy="6429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latin typeface="Arial" charset="0"/>
              </a:rPr>
              <a:t>Функциональная </a:t>
            </a:r>
            <a:r>
              <a:rPr lang="ru-RU" b="1" dirty="0">
                <a:latin typeface="Arial" charset="0"/>
              </a:rPr>
              <a:t>модель системы технической эксплуатации </a:t>
            </a:r>
            <a:br>
              <a:rPr lang="ru-RU" b="1" dirty="0">
                <a:latin typeface="Arial" charset="0"/>
              </a:rPr>
            </a:br>
            <a:r>
              <a:rPr lang="ru-RU" b="1" dirty="0">
                <a:latin typeface="Arial" charset="0"/>
              </a:rPr>
              <a:t>систем и устройств  ЖАТ сервисным </a:t>
            </a:r>
            <a:r>
              <a:rPr lang="ru-RU" b="1" dirty="0" smtClean="0">
                <a:latin typeface="Arial" charset="0"/>
              </a:rPr>
              <a:t>методом</a:t>
            </a:r>
            <a:endParaRPr lang="ru-RU" b="1" dirty="0">
              <a:latin typeface="Arial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4FBE0-96E8-4DA4-9716-B155C32969E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755576" y="1682452"/>
          <a:ext cx="7243763" cy="4914900"/>
        </p:xfrm>
        <a:graphic>
          <a:graphicData uri="http://schemas.openxmlformats.org/presentationml/2006/ole">
            <p:oleObj spid="_x0000_s45058" name="Visio" r:id="rId4" imgW="9997513" imgH="6526970" progId="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714356"/>
            <a:ext cx="8606760" cy="4823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latin typeface="Arial" charset="0"/>
              </a:rPr>
              <a:t>Нормативно-методологическая </a:t>
            </a:r>
            <a:r>
              <a:rPr lang="ru-RU" sz="1600" b="1" dirty="0">
                <a:latin typeface="Arial" charset="0"/>
              </a:rPr>
              <a:t>база системы технической эксплуатации устройств и систем ЖАТ сервисным </a:t>
            </a:r>
            <a:r>
              <a:rPr lang="ru-RU" sz="1600" b="1" dirty="0" smtClean="0">
                <a:latin typeface="Arial" charset="0"/>
              </a:rPr>
              <a:t>методом</a:t>
            </a:r>
            <a:endParaRPr lang="ru-RU" sz="16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4FBE0-96E8-4DA4-9716-B155C32969E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1740138"/>
            <a:ext cx="8715436" cy="4286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Распоряжение ОАО «РЖД» №707р от 14.04.2010г </a:t>
            </a:r>
            <a:r>
              <a:rPr lang="ru-RU" sz="1200" dirty="0">
                <a:solidFill>
                  <a:schemeClr val="tx1"/>
                </a:solidFill>
              </a:rPr>
              <a:t>О создании централизованной системы сервисного обслуживания устройств и систем железнодорожной автоматики и телемеханики ОАО «РЖД»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2240204"/>
            <a:ext cx="8715436" cy="4286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Распоряжение ОАО «РЖД» №1177р от 29.05.2010г </a:t>
            </a:r>
            <a:r>
              <a:rPr lang="ru-RU" sz="1200" dirty="0">
                <a:solidFill>
                  <a:schemeClr val="tx1"/>
                </a:solidFill>
              </a:rPr>
              <a:t>О внесении изменения в Положение о </a:t>
            </a:r>
            <a:r>
              <a:rPr lang="ru-RU" sz="1200" dirty="0" err="1">
                <a:solidFill>
                  <a:schemeClr val="tx1"/>
                </a:solidFill>
              </a:rPr>
              <a:t>Проектно-конструкторско-технологическом</a:t>
            </a:r>
            <a:r>
              <a:rPr lang="ru-RU" sz="1200" dirty="0">
                <a:solidFill>
                  <a:schemeClr val="tx1"/>
                </a:solidFill>
              </a:rPr>
              <a:t> бюро железнодорожной автоматики и телемеханики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2740270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Положение о порядке технической эксплуатации устройств и систем ЖАТ сервисным методом</a:t>
            </a:r>
            <a:r>
              <a:rPr lang="ru-RU" sz="1200" dirty="0">
                <a:solidFill>
                  <a:schemeClr val="tx1"/>
                </a:solidFill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Устанавливающее цели, объекты и структуру технической эксплуатации, этапы планирования и выполнения работ, порядок их учёта, а также общие требования к сервисным организациям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3383212"/>
            <a:ext cx="8715436" cy="7858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Регламент взаимодействия участников  процесса технической эксплуатации устройств и систем ЖАТ сервисным методом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Определяющий порядок взаимодействия между центральным аппаратом ОАО «РЖД», его филиалами, структурными подразделениями и сервисной компанией при организации и проведении работ по технической эксплуатации систем и устройств ЖАТ сервисным методом</a:t>
            </a:r>
            <a:endParaRPr lang="ru-RU" sz="1200" dirty="0">
              <a:solidFill>
                <a:srgbClr val="C00000"/>
              </a:solidFill>
              <a:latin typeface="RussianRail G Pro" pitchFamily="34" charset="-52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4240468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Методические указания по техническому обслуживанию устройств и систем ЖАТ сервисным методом</a:t>
            </a:r>
            <a:r>
              <a:rPr lang="ru-RU" sz="1200" dirty="0">
                <a:solidFill>
                  <a:schemeClr val="tx1"/>
                </a:solidFill>
              </a:rPr>
              <a:t>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Определяющее перечень и периодичность выполнения работ по техническому обслуживанию аппаратно-программных средств микропроцессорных систем и устройств ЖАТ.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282" y="5454914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Сборник базовых цен на техническое обслуживание микропроцессорных устройств систем и устройств ЖАТ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Определяющие прямые затраты  в сметной стоимости при выполнении работ по техническому обслуживанию аппаратно-программных средств МПЦ ЖАТ сервисным методом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282" y="1240072"/>
            <a:ext cx="8715436" cy="4286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Распоряжение ОАО «РЖД» №2155р от 23.10.2009г </a:t>
            </a:r>
            <a:r>
              <a:rPr lang="ru-RU" sz="1200" dirty="0">
                <a:solidFill>
                  <a:schemeClr val="tx1"/>
                </a:solidFill>
              </a:rPr>
              <a:t>О разработке нормативной базы для организации централизованной системы сервисного обслуживания устройств и систем железнодорожной автоматики и телемеханики ОАО «РЖД»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4883410"/>
            <a:ext cx="8715436" cy="50006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Методика расчета стоимости технической эксплуатации систем и устройств ЖАТ сервисным методом</a:t>
            </a:r>
            <a:r>
              <a:rPr lang="ru-RU" sz="1200" dirty="0">
                <a:solidFill>
                  <a:schemeClr val="tx1"/>
                </a:solidFill>
              </a:rPr>
              <a:t>, устанавливающая порядок определения предельной стоимости технической эксплуатации МПУ ЖАТ сервисным методом в ОАО «РЖД» и применяется для проведения конкурсных процедур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6097856"/>
            <a:ext cx="8715436" cy="5715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8700000" sx="97000" sy="970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300002" rev="0"/>
            </a:camera>
            <a:lightRig rig="threePt" dir="t"/>
          </a:scene3d>
          <a:sp3d>
            <a:bevelT w="82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C00000"/>
                </a:solidFill>
              </a:rPr>
              <a:t>Временные отраслевые элементные сметные нормы на работы по техническому обслуживанию</a:t>
            </a:r>
            <a:r>
              <a:rPr lang="ru-RU" sz="1200" dirty="0">
                <a:solidFill>
                  <a:schemeClr val="tx1"/>
                </a:solidFill>
              </a:rPr>
              <a:t>, которые предназначены для определения потребности в ресурсах (затратах труда) при выполнении указанных работ на объектах ОАО «РЖД» и являются исходными нормативами для разработки единичных расценок</a:t>
            </a:r>
            <a:endParaRPr lang="ru-RU" sz="1200" dirty="0">
              <a:solidFill>
                <a:schemeClr val="tx1"/>
              </a:solidFill>
              <a:latin typeface="RussianRail G Pro" pitchFamily="34" charset="-5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top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9800"/>
            <a:ext cx="9144000" cy="6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botto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18238"/>
            <a:ext cx="6248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2714620"/>
            <a:ext cx="8463314" cy="101566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>
                <a:latin typeface="+mj-lt"/>
                <a:cs typeface="Times New Roman" pitchFamily="18" charset="0"/>
              </a:rPr>
              <a:t>Спасибо за </a:t>
            </a:r>
            <a:r>
              <a:rPr lang="ru-RU" sz="6000" dirty="0" smtClean="0">
                <a:latin typeface="+mj-lt"/>
                <a:cs typeface="Times New Roman" pitchFamily="18" charset="0"/>
              </a:rPr>
              <a:t>внимание</a:t>
            </a:r>
            <a:r>
              <a:rPr lang="en-US" sz="6000" dirty="0" smtClean="0">
                <a:latin typeface="+mj-lt"/>
                <a:cs typeface="Times New Roman" pitchFamily="18" charset="0"/>
              </a:rPr>
              <a:t> </a:t>
            </a:r>
            <a:r>
              <a:rPr lang="ru-RU" sz="6000" dirty="0" smtClean="0">
                <a:latin typeface="+mj-lt"/>
                <a:cs typeface="Times New Roman" pitchFamily="18" charset="0"/>
              </a:rPr>
              <a:t>!</a:t>
            </a:r>
            <a:endParaRPr lang="ru-RU" sz="60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LAKAT_7_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7"/>
          <p:cNvSpPr>
            <a:spLocks noChangeArrowheads="1"/>
          </p:cNvSpPr>
          <p:nvPr/>
        </p:nvSpPr>
        <p:spPr bwMode="auto">
          <a:xfrm>
            <a:off x="0" y="488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714356"/>
            <a:ext cx="8358246" cy="6429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Численность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работников ПКТБ ЦШ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ОАО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«РЖД»</a:t>
            </a:r>
          </a:p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с разбивкой по категории и возрастным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группам</a:t>
            </a:r>
            <a:endParaRPr lang="ru-RU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1146-118A-493F-9D52-7B16ADAF44D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1740792"/>
          <a:ext cx="3744415" cy="1682496"/>
        </p:xfrm>
        <a:graphic>
          <a:graphicData uri="http://schemas.openxmlformats.org/drawingml/2006/table">
            <a:tbl>
              <a:tblPr/>
              <a:tblGrid>
                <a:gridCol w="1368152"/>
                <a:gridCol w="1008111"/>
                <a:gridCol w="1368152"/>
              </a:tblGrid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Категория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Списочная численность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Численность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Вологодского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отделения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Руководитель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Специалист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Другие служащие 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Рабочий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ИТОГО 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860031" y="1740792"/>
          <a:ext cx="4104457" cy="1454658"/>
        </p:xfrm>
        <a:graphic>
          <a:graphicData uri="http://schemas.openxmlformats.org/drawingml/2006/table">
            <a:tbl>
              <a:tblPr/>
              <a:tblGrid>
                <a:gridCol w="2289024"/>
                <a:gridCol w="735313"/>
                <a:gridCol w="10801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Вологодское отделение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Высшее образование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88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Среднее профессиональное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Докторов наук       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Кандидатов наук      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552" y="3990566"/>
          <a:ext cx="3312368" cy="1664970"/>
        </p:xfrm>
        <a:graphic>
          <a:graphicData uri="http://schemas.openxmlformats.org/drawingml/2006/table">
            <a:tbl>
              <a:tblPr/>
              <a:tblGrid>
                <a:gridCol w="1189055"/>
                <a:gridCol w="1121899"/>
                <a:gridCol w="100141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Возраст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Численность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Вологодское отделение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 30лет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30-40лет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40-50лет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Свыше 50лет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Вакансии</a:t>
                      </a: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3086100" y="3356992"/>
          <a:ext cx="605790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3" y="1500174"/>
          <a:ext cx="8893329" cy="4020108"/>
        </p:xfrm>
        <a:graphic>
          <a:graphicData uri="http://schemas.openxmlformats.org/drawingml/2006/table">
            <a:tbl>
              <a:tblPr first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{284E427A-3D55-4303-BF80-6455036E1DE7}</a:tableStyleId>
              </a:tblPr>
              <a:tblGrid>
                <a:gridCol w="2693962"/>
                <a:gridCol w="2557253"/>
                <a:gridCol w="3642114"/>
              </a:tblGrid>
              <a:tr h="928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cap="none" spc="50" dirty="0">
                          <a:ln w="13500">
                            <a:solidFill>
                              <a:schemeClr val="tx1">
                                <a:lumMod val="95000"/>
                                <a:lumOff val="50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Функции, реализация которых обеспечивается только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cap="none" spc="50" dirty="0">
                          <a:ln w="13500">
                            <a:solidFill>
                              <a:schemeClr val="tx1">
                                <a:lumMod val="95000"/>
                                <a:lumOff val="50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работниками ПКТБ ЦШ</a:t>
                      </a:r>
                      <a:endParaRPr lang="ru-RU" sz="1400" b="1" cap="none" spc="50" dirty="0">
                        <a:ln w="13500">
                          <a:solidFill>
                            <a:schemeClr val="tx1">
                              <a:lumMod val="95000"/>
                              <a:lumOff val="50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536" marR="59536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cap="none" spc="50" dirty="0">
                          <a:ln w="13500">
                            <a:solidFill>
                              <a:schemeClr val="tx1">
                                <a:lumMod val="95000"/>
                                <a:lumOff val="50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Функции, в реализации которых работники ПКТБ ЦШ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cap="none" spc="50" dirty="0">
                          <a:ln w="13500">
                            <a:solidFill>
                              <a:schemeClr val="tx1">
                                <a:lumMod val="95000"/>
                                <a:lumOff val="50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принимают участие</a:t>
                      </a:r>
                      <a:endParaRPr lang="ru-RU" sz="1400" b="1" cap="none" spc="50" dirty="0">
                        <a:ln w="13500">
                          <a:solidFill>
                            <a:schemeClr val="tx1">
                              <a:lumMod val="95000"/>
                              <a:lumOff val="50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536" marR="59536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cap="none" spc="50" dirty="0">
                          <a:ln w="13500">
                            <a:solidFill>
                              <a:schemeClr val="tx1">
                                <a:lumMod val="95000"/>
                                <a:lumOff val="50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Дополнительные функции ПКТБ ЦШ реализованные и планируемые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cap="none" spc="50" dirty="0">
                          <a:ln w="13500">
                            <a:solidFill>
                              <a:schemeClr val="tx1">
                                <a:lumMod val="95000"/>
                                <a:lumOff val="5000"/>
                                <a:alpha val="6500"/>
                              </a:schemeClr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innerShdw blurRad="50900" dist="38500" dir="13500000">
                              <a:srgbClr val="000000">
                                <a:alpha val="60000"/>
                              </a:srgbClr>
                            </a:inn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 реализации по указанию руководства ОАО «РЖД»</a:t>
                      </a:r>
                      <a:endParaRPr lang="ru-RU" sz="1400" b="1" cap="none" spc="50" dirty="0">
                        <a:ln w="13500">
                          <a:solidFill>
                            <a:schemeClr val="tx1">
                              <a:lumMod val="95000"/>
                              <a:lumOff val="5000"/>
                              <a:alpha val="6500"/>
                            </a:schemeClr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innerShdw blurRad="50900" dist="38500" dir="13500000">
                            <a:srgbClr val="000000">
                              <a:alpha val="60000"/>
                            </a:srgbClr>
                          </a:inn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536" marR="59536" marT="0" marB="0">
                    <a:cell3D prstMaterial="dkEdge">
                      <a:bevel/>
                      <a:lightRig rig="flood" dir="t"/>
                    </a:cell3D>
                  </a:tcPr>
                </a:tc>
              </a:tr>
              <a:tr h="30914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экспертиза документов различного уровня;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сопровождение объектов ЖАТ;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метрологическое обеспечение;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внешнеэкономическая деятельность;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договорная работа.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536" marR="5953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контроль опытной эксплуатации устройств и систем ЖАТ;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расследование событий, отказов и других нарушений;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технические ревизии;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участие в рабочих группах ОАО «РЖД»;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обследование предприятий - изготовителей.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536" marR="5953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функции заказчика в централизованной системе сервисного обслуживания устройств и систем ЖАТ;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архив технической и конструкторской документации на устройства ЖАТ;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 пожарная безопасность оборудования СЦБ;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создание сектора радиосвязи;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создание системы обеспечения качества электронной компонентной базы поставляемой и используемой в ОАО «РЖД»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участие в работе ОСЖД по 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инфраструктуре</a:t>
                      </a:r>
                      <a:r>
                        <a:rPr lang="ru-RU" sz="14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536" marR="59536" marT="0" marB="0"/>
                </a:tc>
              </a:tr>
            </a:tbl>
          </a:graphicData>
        </a:graphic>
      </p:graphicFrame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714356"/>
            <a:ext cx="8358246" cy="6429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ОСНОВНЫЕ ФУНКЦИОНАЛЬНЫЕ ЗАДАЧИ ПКТБ ЦШ</a:t>
            </a:r>
            <a:endParaRPr lang="ru-RU" sz="3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95B52-F8B2-469C-A212-6E8FE28DD7B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Схема взаимодействия ПКТБ с организациями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75" y="714375"/>
            <a:ext cx="8902700" cy="6143625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506A98-074E-41DA-9400-F827517EA68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59200" cy="644400"/>
          </a:xfrm>
          <a:prstGeom prst="roundRect">
            <a:avLst/>
          </a:prstGeom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b="1" dirty="0"/>
              <a:t>Структура </a:t>
            </a:r>
            <a:r>
              <a:rPr lang="ru-RU" sz="2000" b="1" dirty="0" smtClean="0"/>
              <a:t>выполненного объёма </a:t>
            </a:r>
            <a:r>
              <a:rPr lang="ru-RU" sz="2000" b="1" dirty="0"/>
              <a:t>работ ПКТБ ЦШ - ОАО "РЖД"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за 2010 год</a:t>
            </a:r>
            <a:endParaRPr lang="ru-RU" sz="2000" b="1" dirty="0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/>
        </p:nvGraphicFramePr>
        <p:xfrm>
          <a:off x="-76200" y="1124744"/>
          <a:ext cx="929640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7"/>
          <p:cNvSpPr>
            <a:spLocks noChangeArrowheads="1"/>
          </p:cNvSpPr>
          <p:nvPr/>
        </p:nvSpPr>
        <p:spPr bwMode="auto">
          <a:xfrm>
            <a:off x="0" y="488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714356"/>
            <a:ext cx="8358246" cy="6429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Разработаны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типовые методики испытаний (ТМИ)</a:t>
            </a:r>
          </a:p>
          <a:p>
            <a:pPr algn="ctr">
              <a:defRPr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в 2010 году.</a:t>
            </a:r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468313" y="1500188"/>
          <a:ext cx="8064127" cy="3993014"/>
        </p:xfrm>
        <a:graphic>
          <a:graphicData uri="http://schemas.openxmlformats.org/drawingml/2006/table">
            <a:tbl>
              <a:tblPr/>
              <a:tblGrid>
                <a:gridCol w="306416"/>
                <a:gridCol w="6317552"/>
                <a:gridCol w="1440159"/>
              </a:tblGrid>
              <a:tr h="1918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Система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5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Разработка ТМИ (план)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8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ЭЦ промежуточных станций с маневровой работой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ЭЦ-12-03 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(увязки с АБ, КТСМ, УКСПС)</a:t>
                      </a:r>
                      <a:endParaRPr lang="ru-RU" sz="11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32АТ.308022-ТМИ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Микропроцессорная электрическая централизация </a:t>
                      </a:r>
                      <a:r>
                        <a:rPr lang="ru-RU" sz="115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Ebilock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950 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(увязка с интегрированной автоматической блокировкой АБТЦ-Е)</a:t>
                      </a:r>
                      <a:endParaRPr lang="ru-RU" sz="11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32АТ.30808-ТМИ</a:t>
                      </a:r>
                      <a:endParaRPr lang="ru-RU" sz="11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Микропроцессорная электрическая централизация стрелок и сигналов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ЭЦ-ЕМ 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(увязка с интегрированной автоматической блокировкой АБТЦ-ЕМ)</a:t>
                      </a:r>
                      <a:endParaRPr lang="ru-RU" sz="11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32АТ.308013-ТМИ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Микропроцессорная централизация стрелок и светофоров </a:t>
                      </a:r>
                      <a:r>
                        <a:rPr lang="ru-RU" sz="115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МПЦ-МЗ-Ф</a:t>
                      </a:r>
                      <a:endParaRPr lang="en-US" sz="115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32АТ.308010-ТМИ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Микропроцессорная электрическая централизация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МПЦ-И 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32АТ.30807-ТМИ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Электрическая централизация на базе </a:t>
                      </a:r>
                      <a:r>
                        <a:rPr lang="ru-RU" sz="115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микроЭВМ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программных контроллеров 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ЭЦ-МПК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32АТ.30805-ТМИ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Электрическая централизация на базе </a:t>
                      </a:r>
                      <a:r>
                        <a:rPr lang="ru-RU" sz="115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микроЭВМ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программных контроллеров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РПЦ "Диалог"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32АТ.308011-ТМИ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Автоблокировка с тональными рельсовыми цепями и централизованным размещением оборудования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АБТЦ-03 с АЛС-ЕН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32АТ.308021-ТМИ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Автоблокировка с централизованным размещением оборудования, с комбинированным управлением путевыми светофорами и тональными рельсовыми цепями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АБЦМ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32АТ.308020-ТМИ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2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Однопутная кодовая автоблокировка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АБ-1-К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32АТ.30806-ТМИ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Диспетчерская централизация ДЦ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r>
                        <a:rPr lang="ru-RU" sz="1150" b="1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Сетунь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32АТ.308012-ТМИ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Кодовая электронная автоблокировка для одно- и </a:t>
                      </a:r>
                      <a:r>
                        <a:rPr lang="ru-RU" sz="1150" b="0" i="0" u="none" strike="noStrik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двухпутных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участков   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КЭБ-1, КЭБ-2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32АТ.30804-ТМИ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Диспетчерский контроль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(АДК-СЦБ)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32АТ.30802-ТМИ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Диспетчерский контроль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(АПК-ДК)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32АТ.308015-ТМИ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88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5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5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Диспетчерский контроль </a:t>
                      </a:r>
                      <a:r>
                        <a:rPr lang="ru-RU" sz="115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(АСДК)</a:t>
                      </a:r>
                      <a:endParaRPr lang="ru-RU" sz="115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5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32АТ.508014-ТМИ</a:t>
                      </a:r>
                    </a:p>
                  </a:txBody>
                  <a:tcPr marL="8268" marR="8268" marT="82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1146-118A-493F-9D52-7B16ADAF44D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 noGrp="1"/>
          </p:cNvGraphicFramePr>
          <p:nvPr/>
        </p:nvGraphicFramePr>
        <p:xfrm>
          <a:off x="428596" y="1357298"/>
          <a:ext cx="821537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357158" y="714356"/>
            <a:ext cx="8358246" cy="644400"/>
          </a:xfrm>
          <a:prstGeom prst="roundRect">
            <a:avLst/>
          </a:prstGeom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Структура объёма работ ПКТБ ЦШ - ОАО "РЖД" в 2011 году </a:t>
            </a:r>
          </a:p>
          <a:p>
            <a:pPr algn="ctr">
              <a:defRPr/>
            </a:pPr>
            <a:r>
              <a:rPr lang="ru-RU" b="1" dirty="0"/>
              <a:t>и источники</a:t>
            </a:r>
            <a:r>
              <a:rPr lang="en-US" b="1" dirty="0"/>
              <a:t> </a:t>
            </a:r>
            <a:r>
              <a:rPr lang="ru-RU" b="1" dirty="0"/>
              <a:t>его финансирования</a:t>
            </a: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179512" y="692696"/>
          <a:ext cx="8752656" cy="5412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8229600" cy="46799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Расширение функциональных возможностей системы Автодиспетчер</a:t>
            </a:r>
            <a:r>
              <a:rPr lang="en-US" sz="1800" b="1" dirty="0" smtClean="0">
                <a:cs typeface="Times New Roman" pitchFamily="18" charset="0"/>
              </a:rPr>
              <a:t>;</a:t>
            </a:r>
            <a:endParaRPr lang="ru-RU" sz="1800" b="1" dirty="0" smtClean="0">
              <a:cs typeface="Times New Roman" pitchFamily="18" charset="0"/>
            </a:endParaRPr>
          </a:p>
          <a:p>
            <a:pPr lvl="0"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/>
              <a:t>Участие в разработке стандарта «Управление ресурсами на этапах жизненного цикла, рисками и анализом надежности (УРРАН) системы.»</a:t>
            </a:r>
          </a:p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Физико-технический анализ элементов, отказавших в аппаратуре ЖАТ, контроль технологий производства аппаратуры ЖАТ</a:t>
            </a:r>
          </a:p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>
                <a:latin typeface="+mj-lt"/>
                <a:cs typeface="Times New Roman" pitchFamily="18" charset="0"/>
              </a:rPr>
              <a:t>Участие в разработке нового стрелочного привода;</a:t>
            </a:r>
          </a:p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endParaRPr lang="ru-RU" sz="1800" b="1" dirty="0" smtClean="0"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>
                <a:latin typeface="+mj-lt"/>
                <a:cs typeface="Times New Roman" pitchFamily="18" charset="0"/>
              </a:rPr>
              <a:t>Разработка </a:t>
            </a:r>
            <a:r>
              <a:rPr lang="ru-RU" sz="1800" b="1" dirty="0" err="1" smtClean="0">
                <a:latin typeface="+mj-lt"/>
                <a:cs typeface="Times New Roman" pitchFamily="18" charset="0"/>
              </a:rPr>
              <a:t>грозоустойчивого</a:t>
            </a:r>
            <a:r>
              <a:rPr lang="ru-RU" sz="1800" b="1" dirty="0" smtClean="0">
                <a:latin typeface="+mj-lt"/>
                <a:cs typeface="Times New Roman" pitchFamily="18" charset="0"/>
              </a:rPr>
              <a:t>  путевого трансформатора;</a:t>
            </a:r>
          </a:p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>
                <a:latin typeface="+mj-lt"/>
                <a:cs typeface="Times New Roman" pitchFamily="18" charset="0"/>
              </a:rPr>
              <a:t>Участие в создании комплексных технических средств защиты от коммутационных и временных перенапряжений объектов инфраструктуры и связи;</a:t>
            </a:r>
          </a:p>
          <a:p>
            <a:pPr eaLnBrk="1" hangingPunct="1">
              <a:spcBef>
                <a:spcPts val="600"/>
              </a:spcBef>
              <a:buFont typeface="+mj-lt"/>
              <a:buAutoNum type="arabicPeriod"/>
            </a:pPr>
            <a:r>
              <a:rPr lang="ru-RU" sz="1800" b="1" dirty="0" smtClean="0">
                <a:latin typeface="+mj-lt"/>
                <a:cs typeface="Times New Roman" pitchFamily="18" charset="0"/>
              </a:rPr>
              <a:t>Участие в разработке общих технических требований к защите объектов инфраструктуры от грозовых и коммутационных воздействий;</a:t>
            </a:r>
          </a:p>
          <a:p>
            <a:pPr eaLnBrk="1" hangingPunct="1">
              <a:spcBef>
                <a:spcPts val="600"/>
              </a:spcBef>
            </a:pPr>
            <a:endParaRPr lang="ru-RU" sz="1600" b="1" dirty="0" smtClean="0">
              <a:latin typeface="+mj-lt"/>
              <a:cs typeface="Times New Roman" pitchFamily="18" charset="0"/>
            </a:endParaRPr>
          </a:p>
          <a:p>
            <a:pPr eaLnBrk="1" hangingPunct="1">
              <a:spcBef>
                <a:spcPts val="600"/>
              </a:spcBef>
              <a:buFont typeface="Arial" charset="0"/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714356"/>
            <a:ext cx="8358246" cy="6429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Arial" charset="0"/>
              </a:rPr>
              <a:t>В 20</a:t>
            </a:r>
            <a:r>
              <a:rPr lang="en-US" b="1" dirty="0">
                <a:latin typeface="Arial" charset="0"/>
              </a:rPr>
              <a:t>1</a:t>
            </a:r>
            <a:r>
              <a:rPr lang="ru-RU" b="1" dirty="0">
                <a:latin typeface="Arial" charset="0"/>
              </a:rPr>
              <a:t>1 г. планируется выполнить следующие основные работы: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4FBE0-96E8-4DA4-9716-B155C32969E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rthographicFront"/>
          <a:lightRig rig="threePt" dir="t"/>
        </a:scene3d>
        <a:sp3d>
          <a:bevelT/>
        </a:sp3d>
      </a:spPr>
      <a:bodyPr anchor="ctr"/>
      <a:lstStyle>
        <a:defPPr algn="ctr">
          <a:defRPr b="1" dirty="0">
            <a:solidFill>
              <a:srgbClr val="000000"/>
            </a:solidFill>
            <a:effectLst>
              <a:outerShdw blurRad="38100" dist="38100" dir="2700000" algn="tl">
                <a:srgbClr val="C0C0C0"/>
              </a:outerShdw>
            </a:effectLst>
            <a:latin typeface="Times New Roman" pitchFamily="18" charset="0"/>
          </a:defRPr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3028</TotalTime>
  <Words>1147</Words>
  <Application>Microsoft Office PowerPoint</Application>
  <PresentationFormat>Экран (4:3)</PresentationFormat>
  <Paragraphs>205</Paragraphs>
  <Slides>14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Тема1</vt:lpstr>
      <vt:lpstr>Visio</vt:lpstr>
      <vt:lpstr>Слайд 1</vt:lpstr>
      <vt:lpstr>Слайд 2</vt:lpstr>
      <vt:lpstr>Слайд 3</vt:lpstr>
      <vt:lpstr>Слайд 4</vt:lpstr>
      <vt:lpstr>Слайд 5</vt:lpstr>
      <vt:lpstr>Структура выполненного объёма работ ПКТБ ЦШ - ОАО "РЖД"  за 2010 год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Shurick</dc:creator>
  <cp:lastModifiedBy>Шоно А.Е.</cp:lastModifiedBy>
  <cp:revision>170</cp:revision>
  <dcterms:created xsi:type="dcterms:W3CDTF">2008-03-03T13:52:02Z</dcterms:created>
  <dcterms:modified xsi:type="dcterms:W3CDTF">2011-03-01T14:58:00Z</dcterms:modified>
</cp:coreProperties>
</file>